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7" r:id="rId3"/>
    <p:sldId id="265" r:id="rId4"/>
    <p:sldId id="266" r:id="rId5"/>
    <p:sldId id="270" r:id="rId6"/>
    <p:sldId id="268" r:id="rId7"/>
    <p:sldId id="272" r:id="rId8"/>
    <p:sldId id="273" r:id="rId9"/>
    <p:sldId id="271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tabLst/>
            </a:pPr>
            <a:r>
              <a:rPr lang="ru-RU" sz="8900" dirty="0" smtClean="0"/>
              <a:t>«</a:t>
            </a:r>
            <a:r>
              <a:rPr lang="ru-RU" sz="8900" dirty="0" err="1" smtClean="0"/>
              <a:t>Нейроигры</a:t>
            </a:r>
            <a:r>
              <a:rPr lang="ru-RU" sz="8900" dirty="0" smtClean="0"/>
              <a:t>»</a:t>
            </a:r>
            <a:br>
              <a:rPr lang="ru-RU" sz="8900" dirty="0" smtClean="0"/>
            </a:br>
            <a:r>
              <a:rPr lang="ru-RU" dirty="0" smtClean="0"/>
              <a:t> </a:t>
            </a:r>
            <a:r>
              <a:rPr lang="ru-RU" sz="4400" b="0" spc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Кружок для детей старшей группы</a:t>
            </a:r>
            <a:br>
              <a:rPr lang="ru-RU" sz="4400" b="0" spc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</a:br>
            <a:endParaRPr lang="ru-RU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Руководитель: педагог-психолог Исупова Н.М.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/>
              </a:rPr>
              <a:t>Каждый ребенок талантлив и открыт </a:t>
            </a:r>
            <a:r>
              <a:rPr lang="ru-RU" sz="320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/>
              </a:rPr>
              <a:t>миру!</a:t>
            </a:r>
            <a:endParaRPr lang="ru-RU" sz="320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3074" name="Picture 2" descr="C:\Users\sheny\Desktop\фото 2021-22 уч.год\20220128_10372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4" b="16140"/>
          <a:stretch/>
        </p:blipFill>
        <p:spPr bwMode="auto">
          <a:xfrm>
            <a:off x="107504" y="1556792"/>
            <a:ext cx="5353497" cy="288032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heny\Desktop\фото 2021-22 уч.год\20220128_10393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2" t="11483" b="21279"/>
          <a:stretch/>
        </p:blipFill>
        <p:spPr bwMode="auto">
          <a:xfrm>
            <a:off x="4355976" y="3140968"/>
            <a:ext cx="4547296" cy="324036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кружка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marR="172720" indent="441960" algn="just">
              <a:lnSpc>
                <a:spcPct val="115000"/>
              </a:lnSpc>
              <a:spcAft>
                <a:spcPts val="8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457200" marR="172720" indent="441960" algn="just">
              <a:lnSpc>
                <a:spcPct val="115000"/>
              </a:lnSpc>
              <a:spcAft>
                <a:spcPts val="80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464496" cy="4525963"/>
          </a:xfrm>
        </p:spPr>
        <p:txBody>
          <a:bodyPr>
            <a:normAutofit/>
          </a:bodyPr>
          <a:lstStyle/>
          <a:p>
            <a:pPr marL="457200" marR="172720" lvl="0" indent="441960">
              <a:lnSpc>
                <a:spcPct val="115000"/>
              </a:lnSpc>
              <a:spcAft>
                <a:spcPts val="800"/>
              </a:spcAft>
              <a:buClr>
                <a:srgbClr val="F4680B"/>
              </a:buClr>
            </a:pPr>
            <a:r>
              <a:rPr lang="ru-RU" sz="2200" dirty="0" smtClean="0">
                <a:solidFill>
                  <a:srgbClr val="55554A"/>
                </a:solidFill>
                <a:latin typeface="Times New Roman"/>
                <a:ea typeface="Calibri"/>
                <a:cs typeface="Times New Roman"/>
              </a:rPr>
              <a:t>нацелена </a:t>
            </a:r>
            <a:r>
              <a:rPr lang="ru-RU" sz="2200" dirty="0">
                <a:solidFill>
                  <a:srgbClr val="55554A"/>
                </a:solidFill>
                <a:latin typeface="Times New Roman"/>
                <a:ea typeface="Calibri"/>
                <a:cs typeface="Times New Roman"/>
              </a:rPr>
              <a:t>на подготовку детей старшей группы к обучению в школе, </a:t>
            </a:r>
            <a:r>
              <a:rPr lang="ru-RU" sz="2200" dirty="0" smtClean="0">
                <a:solidFill>
                  <a:srgbClr val="55554A"/>
                </a:solidFill>
                <a:latin typeface="Times New Roman"/>
                <a:ea typeface="Calibri"/>
                <a:cs typeface="Times New Roman"/>
              </a:rPr>
              <a:t>осуществляя </a:t>
            </a:r>
            <a:r>
              <a:rPr lang="ru-RU" sz="2200" dirty="0">
                <a:solidFill>
                  <a:srgbClr val="55554A"/>
                </a:solidFill>
                <a:latin typeface="Times New Roman"/>
                <a:ea typeface="Calibri"/>
                <a:cs typeface="Times New Roman"/>
              </a:rPr>
              <a:t>преемственность между дошкольным и начальным общим образованием, помогая ребенку быстрее адаптироваться к школе и развить интерес к учению.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72816"/>
            <a:ext cx="4392488" cy="390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004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2880"/>
            <a:ext cx="8928992" cy="111166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Почему </a:t>
            </a:r>
            <a:r>
              <a:rPr lang="ru-RU" sz="3600" dirty="0" err="1" smtClean="0"/>
              <a:t>нейроигры</a:t>
            </a:r>
            <a:r>
              <a:rPr lang="ru-RU" sz="3600" dirty="0" smtClean="0"/>
              <a:t> с дошкольниками?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80920" cy="485313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«Руки учат голову, затем поумневшая голова учит руки, а умелые руки снова способствуют развитию мозга»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Иван Петрович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Павлов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latin typeface="+mj-lt"/>
                <a:ea typeface="Times New Roman"/>
                <a:cs typeface="Times New Roman"/>
              </a:rPr>
              <a:t>Ребенок учится чувствовать пространство </a:t>
            </a:r>
            <a:r>
              <a:rPr lang="ru-RU" dirty="0" smtClean="0">
                <a:latin typeface="+mj-lt"/>
                <a:ea typeface="Times New Roman"/>
                <a:cs typeface="Times New Roman"/>
              </a:rPr>
              <a:t>своего тела.</a:t>
            </a:r>
            <a:endParaRPr lang="ru-RU" dirty="0">
              <a:latin typeface="+mj-lt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latin typeface="+mj-lt"/>
                <a:ea typeface="Times New Roman"/>
                <a:cs typeface="Times New Roman"/>
              </a:rPr>
              <a:t>Развивается зрительно-моторная координация </a:t>
            </a:r>
            <a:r>
              <a:rPr lang="ru-RU" i="1" dirty="0">
                <a:latin typeface="+mj-lt"/>
                <a:ea typeface="Times New Roman"/>
                <a:cs typeface="Times New Roman"/>
              </a:rPr>
              <a:t>(глаз-рука, способность точно направлять движение</a:t>
            </a:r>
            <a:r>
              <a:rPr lang="ru-RU" i="1" dirty="0" smtClean="0">
                <a:latin typeface="+mj-lt"/>
                <a:ea typeface="Times New Roman"/>
                <a:cs typeface="Times New Roman"/>
              </a:rPr>
              <a:t>).</a:t>
            </a:r>
            <a:endParaRPr lang="ru-RU" dirty="0">
              <a:latin typeface="+mj-lt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latin typeface="+mj-lt"/>
                <a:ea typeface="Times New Roman"/>
                <a:cs typeface="Times New Roman"/>
              </a:rPr>
              <a:t>Формируется правильное взаимодействие ног и рук.</a:t>
            </a:r>
            <a:endParaRPr lang="ru-RU" dirty="0">
              <a:latin typeface="+mj-lt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latin typeface="+mj-lt"/>
                <a:ea typeface="Times New Roman"/>
                <a:cs typeface="Times New Roman"/>
              </a:rPr>
              <a:t>Развивается слуховое и зрительное внимание.</a:t>
            </a:r>
            <a:endParaRPr lang="ru-RU" dirty="0">
              <a:latin typeface="+mj-lt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latin typeface="+mj-lt"/>
                <a:ea typeface="Times New Roman"/>
                <a:cs typeface="Times New Roman"/>
              </a:rPr>
              <a:t>Ребенок учится последовательно выполнять действия</a:t>
            </a:r>
            <a:r>
              <a:rPr lang="ru-RU" dirty="0" smtClean="0">
                <a:latin typeface="+mj-lt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070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Почему </a:t>
            </a:r>
            <a:r>
              <a:rPr lang="ru-RU" sz="3600" dirty="0" err="1"/>
              <a:t>нейроигры</a:t>
            </a:r>
            <a:r>
              <a:rPr lang="ru-RU" sz="3600" dirty="0"/>
              <a:t> с дошкольниками?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172720" indent="441960" algn="just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Включение в программу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нейроигр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и упражнений будет способствовать прокачке креативности, критического и ассоциативного мышления, координируемой работе обоих полушарий головного мозга, продуктивному обучению и усваиванию большего объема информации, повышению сосредоточенности и улучшению памяти, развитию моторики рук, самодисциплины и раскрытию способностей детей.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92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Почему </a:t>
            </a:r>
            <a:r>
              <a:rPr lang="ru-RU" sz="3600" dirty="0" err="1"/>
              <a:t>нейроигры</a:t>
            </a:r>
            <a:r>
              <a:rPr lang="ru-RU" sz="3600" dirty="0"/>
              <a:t> с дошкольниками?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99052"/>
            <a:ext cx="2927925" cy="219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7776864" cy="4781128"/>
          </a:xfrm>
        </p:spPr>
        <p:txBody>
          <a:bodyPr>
            <a:normAutofit/>
          </a:bodyPr>
          <a:lstStyle/>
          <a:p>
            <a:pPr marL="457200" indent="44196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Преимущества использования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нейроигр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и упражнений заключается в игровой форме обучения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457200" indent="44196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эмоциональной привлекательности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457200" indent="44196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многофункциональности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457200" indent="441960"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457200" indent="44196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формировании стойкой мотивации и произвольных познавательных интересов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457200" indent="44196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формировании партнерского взаимодействия между ребенком и педагогом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457200" indent="441960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43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ea typeface="Calibri"/>
                <a:cs typeface="Times New Roman"/>
              </a:rPr>
              <a:t>Нейропсихологические игры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525963"/>
          </a:xfrm>
        </p:spPr>
        <p:txBody>
          <a:bodyPr>
            <a:normAutofit fontScale="85000" lnSpcReduction="20000"/>
          </a:bodyPr>
          <a:lstStyle/>
          <a:p>
            <a:pPr marL="457200" marR="172720" indent="441960" algn="just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Нейропсихологические игры включают в себя зеркальное рисование обеими руками, упражнения с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кинезиологическими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мячиками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;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457200" marR="172720" indent="441960" algn="just">
              <a:lnSpc>
                <a:spcPct val="115000"/>
              </a:lnSpc>
              <a:spcAft>
                <a:spcPts val="8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глазодвигательные и дыхательные упражнения и т.п..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Эти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игры полезны и взрослым и детям.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5" name="Picture 2" descr="C:\Users\sheny\Desktop\фото 2021-22 уч.год\20220120_1600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r="11230"/>
          <a:stretch/>
        </p:blipFill>
        <p:spPr bwMode="auto">
          <a:xfrm rot="5400000">
            <a:off x="4475638" y="1941186"/>
            <a:ext cx="4392488" cy="391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681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Проведи линию по точкам сначала правой рукой, а затем левой</a:t>
            </a:r>
            <a:endParaRPr lang="ru-RU" sz="2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t="30636" r="14885" b="13294"/>
          <a:stretch/>
        </p:blipFill>
        <p:spPr bwMode="auto">
          <a:xfrm>
            <a:off x="539552" y="1700808"/>
            <a:ext cx="81639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64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Обведи рисунок по линиям двумя руками одновременно</a:t>
            </a:r>
            <a:endParaRPr lang="ru-RU" sz="2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7" t="17770" r="26152" b="6250"/>
          <a:stretch/>
        </p:blipFill>
        <p:spPr bwMode="auto">
          <a:xfrm>
            <a:off x="323528" y="1630202"/>
            <a:ext cx="3384376" cy="478239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7" t="23012" r="29981" b="23011"/>
          <a:stretch/>
        </p:blipFill>
        <p:spPr bwMode="auto">
          <a:xfrm>
            <a:off x="4644008" y="1630202"/>
            <a:ext cx="3881385" cy="487310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3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Упражнения с мячами</a:t>
            </a:r>
            <a:endParaRPr lang="ru-RU" sz="24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98503" y="2285873"/>
            <a:ext cx="4680520" cy="351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50473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31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110</TotalTime>
  <Words>235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Decatur</vt:lpstr>
      <vt:lpstr>«Нейроигры»  Кружок для детей старшей группы </vt:lpstr>
      <vt:lpstr>Программа кружка </vt:lpstr>
      <vt:lpstr>Почему нейроигры с дошкольниками?</vt:lpstr>
      <vt:lpstr>Почему нейроигры с дошкольниками?</vt:lpstr>
      <vt:lpstr>Почему нейроигры с дошкольниками?</vt:lpstr>
      <vt:lpstr>Нейропсихологические игры</vt:lpstr>
      <vt:lpstr>Проведи линию по точкам сначала правой рукой, а затем левой</vt:lpstr>
      <vt:lpstr>Обведи рисунок по линиям двумя руками одновременно</vt:lpstr>
      <vt:lpstr>Упражнения с мячами</vt:lpstr>
      <vt:lpstr>Каждый ребенок талантлив и открыт миру!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Аленушка</dc:creator>
  <cp:lastModifiedBy>shenya.2000@outlook.com</cp:lastModifiedBy>
  <cp:revision>12</cp:revision>
  <dcterms:created xsi:type="dcterms:W3CDTF">2022-03-15T09:38:09Z</dcterms:created>
  <dcterms:modified xsi:type="dcterms:W3CDTF">2022-03-15T12:45:34Z</dcterms:modified>
</cp:coreProperties>
</file>