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9" r:id="rId19"/>
    <p:sldId id="280" r:id="rId20"/>
    <p:sldId id="272" r:id="rId21"/>
    <p:sldId id="273" r:id="rId22"/>
    <p:sldId id="274" r:id="rId23"/>
    <p:sldId id="281" r:id="rId24"/>
    <p:sldId id="275" r:id="rId25"/>
    <p:sldId id="276" r:id="rId26"/>
    <p:sldId id="277" r:id="rId27"/>
    <p:sldId id="278" r:id="rId28"/>
    <p:sldId id="282" r:id="rId29"/>
    <p:sldId id="283" r:id="rId30"/>
    <p:sldId id="289" r:id="rId31"/>
    <p:sldId id="284" r:id="rId32"/>
    <p:sldId id="285" r:id="rId33"/>
    <p:sldId id="286" r:id="rId34"/>
    <p:sldId id="287" r:id="rId35"/>
    <p:sldId id="288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ёнушка2\Pictures\знак пси\130510295_fotoyeffekt-kniga-moego-leta-5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789040"/>
            <a:ext cx="5162550" cy="28194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70C0"/>
                </a:solidFill>
              </a:rPr>
              <a:t>Исуповой</a:t>
            </a:r>
            <a:r>
              <a:rPr lang="ru-RU" dirty="0" smtClean="0">
                <a:solidFill>
                  <a:srgbClr val="0070C0"/>
                </a:solidFill>
              </a:rPr>
              <a:t> Н.М.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628800"/>
            <a:ext cx="8229600" cy="1512168"/>
          </a:xfrm>
        </p:spPr>
        <p:txBody>
          <a:bodyPr>
            <a:noAutofit/>
          </a:bodyPr>
          <a:lstStyle/>
          <a:p>
            <a:r>
              <a:rPr lang="ru-RU" sz="2800" dirty="0" smtClean="0"/>
              <a:t>Рабочая программа</a:t>
            </a:r>
            <a:br>
              <a:rPr lang="ru-RU" sz="2800" dirty="0" smtClean="0"/>
            </a:br>
            <a:r>
              <a:rPr lang="ru-RU" sz="2800" dirty="0" smtClean="0"/>
              <a:t> педагога-психолога</a:t>
            </a:r>
            <a:br>
              <a:rPr lang="ru-RU" sz="2800" dirty="0" smtClean="0"/>
            </a:br>
            <a:r>
              <a:rPr lang="ru-RU" sz="2800" dirty="0" smtClean="0"/>
              <a:t>МБДОУ Детский сад «</a:t>
            </a:r>
            <a:r>
              <a:rPr lang="ru-RU" sz="2800" dirty="0" err="1" smtClean="0"/>
              <a:t>Аленушка</a:t>
            </a:r>
            <a:r>
              <a:rPr lang="ru-RU" sz="2800" dirty="0" smtClean="0"/>
              <a:t>»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accent1"/>
                </a:solidFill>
              </a:rPr>
              <a:t>Данная цель конкретизируется в следующих </a:t>
            </a:r>
            <a:r>
              <a:rPr lang="ru-RU" sz="2700" b="1" dirty="0" smtClean="0">
                <a:solidFill>
                  <a:schemeClr val="accent1"/>
                </a:solidFill>
              </a:rPr>
              <a:t>задачах</a:t>
            </a:r>
            <a:r>
              <a:rPr lang="ru-RU" sz="2700" dirty="0" smtClean="0">
                <a:solidFill>
                  <a:schemeClr val="accent1"/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4572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- предупреждать возникновение проблем развития ребенка;</a:t>
            </a:r>
          </a:p>
          <a:p>
            <a:r>
              <a:rPr lang="ru-RU" dirty="0" smtClean="0"/>
              <a:t>- оказать помощь (содействие) ребенку в решении актуальных задач развития, обучения и социализации;</a:t>
            </a:r>
          </a:p>
          <a:p>
            <a:r>
              <a:rPr lang="ru-RU" dirty="0" smtClean="0"/>
              <a:t>- повышать психолого-педагогическую компетентность (психологическую культуру) родителей воспитанников и педагогов;</a:t>
            </a:r>
          </a:p>
          <a:p>
            <a:r>
              <a:rPr lang="ru-RU" dirty="0" smtClean="0"/>
              <a:t>- обеспечить психологическое сопровождение разработки и реализации образовательных программ и развития ДОУ в целом.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7018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1"/>
                </a:solidFill>
              </a:rPr>
              <a:t>Задачи психологического сопровождения конкретизируются в зависимости от возраста детей, уровня их развития:</a:t>
            </a:r>
            <a:br>
              <a:rPr lang="ru-RU" sz="2400" dirty="0" smtClean="0">
                <a:solidFill>
                  <a:schemeClr val="accent1"/>
                </a:solidFill>
              </a:rPr>
            </a:br>
            <a:endParaRPr lang="ru-RU" sz="24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772816"/>
            <a:ext cx="8435280" cy="4824536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Забота о здоровье, эмоциональном благополучии и своевременном всестороннем развитии каждого ребенка;</a:t>
            </a:r>
          </a:p>
          <a:p>
            <a:pPr lvl="0"/>
            <a:r>
              <a:rPr lang="ru-RU" dirty="0" smtClean="0"/>
              <a:t>Создание в группах атмосферы гуманного и доброжелательного отношения ко всем воспитанникам, что позволяет развивать у них общительность, доброту, любознательность, инициативность, стремление к самостоятельности и творчеству;</a:t>
            </a:r>
          </a:p>
          <a:p>
            <a:pPr lvl="0"/>
            <a:r>
              <a:rPr lang="ru-RU" dirty="0" smtClean="0"/>
              <a:t>Развивать в детях умение чувствовать и понимать других людей: сверстников и взрослых.</a:t>
            </a:r>
          </a:p>
          <a:p>
            <a:pPr lvl="0"/>
            <a:r>
              <a:rPr lang="ru-RU" dirty="0" smtClean="0"/>
              <a:t>Углубить содержание работы по самораскрытию и самореализации педагогов.</a:t>
            </a:r>
          </a:p>
          <a:p>
            <a:pPr lvl="0"/>
            <a:r>
              <a:rPr lang="ru-RU" dirty="0" smtClean="0"/>
              <a:t>Установить равноправные, партнерские отношения с семьями воспитанников.</a:t>
            </a:r>
          </a:p>
          <a:p>
            <a:pPr lvl="0"/>
            <a:r>
              <a:rPr lang="ru-RU" dirty="0" smtClean="0"/>
              <a:t>Максимальное использование разнообразных видов детской деятельности, их интеграция в целях повышения эффективности образовательного процесса;</a:t>
            </a:r>
          </a:p>
          <a:p>
            <a:pPr lvl="0"/>
            <a:r>
              <a:rPr lang="ru-RU" dirty="0" smtClean="0"/>
              <a:t>Творческая организация образовательного процесса;</a:t>
            </a:r>
          </a:p>
          <a:p>
            <a:pPr lvl="0"/>
            <a:r>
              <a:rPr lang="ru-RU" dirty="0" smtClean="0"/>
              <a:t>Вариативность использования образовательного материала;</a:t>
            </a:r>
          </a:p>
          <a:p>
            <a:pPr lvl="0"/>
            <a:r>
              <a:rPr lang="ru-RU" dirty="0" smtClean="0"/>
              <a:t>Уважительное отношение к результатам детского творчества;</a:t>
            </a:r>
          </a:p>
          <a:p>
            <a:pPr lvl="0"/>
            <a:r>
              <a:rPr lang="ru-RU" dirty="0" smtClean="0"/>
              <a:t>Единство подходов к воспитанию детей в условиях сада и семьи;</a:t>
            </a:r>
          </a:p>
          <a:p>
            <a:pPr lvl="0"/>
            <a:r>
              <a:rPr lang="ru-RU" dirty="0" smtClean="0"/>
              <a:t>Соблюдение в работе детского сада и начальной школы преемственности;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6421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accent1"/>
                </a:solidFill>
              </a:rPr>
              <a:t>Основные направления деятельности педагога-психолога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i="1" dirty="0" smtClean="0">
                <a:solidFill>
                  <a:schemeClr val="accent1">
                    <a:lumMod val="75000"/>
                  </a:schemeClr>
                </a:solidFill>
              </a:rPr>
              <a:t>Работа с детьми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 1. Плановая психолого-педагогическая диагностика эмоционального благополучия   ребенка.</a:t>
            </a:r>
          </a:p>
          <a:p>
            <a:r>
              <a:rPr lang="ru-RU" dirty="0" smtClean="0"/>
              <a:t>2. Диагностика психологической готовности ребенка к школьному обучению.</a:t>
            </a:r>
          </a:p>
          <a:p>
            <a:r>
              <a:rPr lang="ru-RU" dirty="0" smtClean="0"/>
              <a:t>3. Индивидуальная диагностическая, коррекционно-развивающая работа с детьми по запросам воспитателей, родителей.</a:t>
            </a:r>
          </a:p>
          <a:p>
            <a:r>
              <a:rPr lang="ru-RU" dirty="0" smtClean="0"/>
              <a:t>4. Индивидуальное сопровождение детей в период адаптации к детскому саду.</a:t>
            </a:r>
          </a:p>
          <a:p>
            <a:r>
              <a:rPr lang="ru-RU" dirty="0" smtClean="0"/>
              <a:t>5. Составление индивидуальной траектории развития ребенка.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98178"/>
          </a:xfrm>
        </p:spPr>
        <p:txBody>
          <a:bodyPr>
            <a:noAutofit/>
          </a:bodyPr>
          <a:lstStyle/>
          <a:p>
            <a:pPr algn="ctr"/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</a:rPr>
              <a:t>Работа с педагогами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1. Методическая и практическая помощь в организации и проведении открытых мероприятий (по плану ДОУ).</a:t>
            </a:r>
          </a:p>
          <a:p>
            <a:r>
              <a:rPr lang="ru-RU" dirty="0" smtClean="0"/>
              <a:t>2. Повышение уровня педагогической и психологической грамотности. Просветительская работа с воспитателями, педагогами ДОУ.</a:t>
            </a:r>
          </a:p>
          <a:p>
            <a:r>
              <a:rPr lang="ru-RU" dirty="0" smtClean="0"/>
              <a:t>3. Рекомендации по индивидуальной работе с детьми на основании результатов диагностики (в течение года).</a:t>
            </a:r>
          </a:p>
          <a:p>
            <a:r>
              <a:rPr lang="ru-RU" dirty="0" smtClean="0"/>
              <a:t>4. Посещение занятий и их психолого-педагогический анализ (в течение года), разработка рекомендаций.</a:t>
            </a:r>
          </a:p>
          <a:p>
            <a:r>
              <a:rPr lang="ru-RU" dirty="0" smtClean="0"/>
              <a:t>5. Индивидуальное консультирование по вопросам воспитания и развития детей (по запросам).</a:t>
            </a:r>
          </a:p>
          <a:p>
            <a:r>
              <a:rPr lang="ru-RU" dirty="0" smtClean="0"/>
              <a:t>6. Семинары, практикумы, психологические тренинги с педагогическим коллективом.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70186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Работа с родителями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 Социологическое анкетирование родителей (в течение года).</a:t>
            </a:r>
          </a:p>
          <a:p>
            <a:r>
              <a:rPr lang="ru-RU" dirty="0" smtClean="0"/>
              <a:t>2. Индивидуальное консультирование родителей.</a:t>
            </a:r>
          </a:p>
          <a:p>
            <a:r>
              <a:rPr lang="ru-RU" dirty="0" smtClean="0"/>
              <a:t>3.Диагностика социальной ситуации семейных, детско-родительских взаимоотношений (по запросу, плану педагога-психолога).</a:t>
            </a:r>
          </a:p>
          <a:p>
            <a:r>
              <a:rPr lang="ru-RU" dirty="0" smtClean="0"/>
              <a:t>4. Просветительская работа среди родителей.</a:t>
            </a:r>
          </a:p>
          <a:p>
            <a:r>
              <a:rPr lang="ru-RU" dirty="0" smtClean="0"/>
              <a:t>5. Организация и проведение тренингов, семинаров.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7018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Психодиагностика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 smtClean="0"/>
              <a:t>Цель диагностической деятельности</a:t>
            </a:r>
            <a:r>
              <a:rPr lang="ru-RU" dirty="0" smtClean="0"/>
              <a:t> педагога-психолога ДОУ: получение полных информативных данных об индивидуальных особенностях психического развития детей, которые будут положены в основу разработки индивидуальных образовательных маршрутов воспитанников.</a:t>
            </a:r>
          </a:p>
          <a:p>
            <a:r>
              <a:rPr lang="ru-RU" dirty="0" smtClean="0"/>
              <a:t>Психологическая диагностика - это углубленное </a:t>
            </a:r>
            <a:r>
              <a:rPr lang="ru-RU" dirty="0" err="1" smtClean="0"/>
              <a:t>психолого­педагогическое</a:t>
            </a:r>
            <a:r>
              <a:rPr lang="ru-RU" dirty="0" smtClean="0"/>
              <a:t> изучение детей на протяжении всего времени пребывания в ДОУ, определения их индивидуальных возможностей в ходе образовательного и воспитательного процесса в ДОУ, разработка рекомендаций педагогам, воспитателям и родителям по окончанию помощи в вопросах воспитания, обучения и развития.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i="1" dirty="0" smtClean="0">
                <a:solidFill>
                  <a:schemeClr val="accent1">
                    <a:lumMod val="75000"/>
                  </a:schemeClr>
                </a:solidFill>
              </a:rPr>
              <a:t>Методики исследования познавательной сферы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435280" cy="5472608"/>
          </a:xfrm>
        </p:spPr>
        <p:txBody>
          <a:bodyPr>
            <a:normAutofit fontScale="77500" lnSpcReduction="20000"/>
          </a:bodyPr>
          <a:lstStyle/>
          <a:p>
            <a:r>
              <a:rPr lang="ru-RU" u="sng" dirty="0" smtClean="0"/>
              <a:t>Младший возраст</a:t>
            </a:r>
            <a:endParaRPr lang="ru-RU" dirty="0" smtClean="0"/>
          </a:p>
          <a:p>
            <a:pPr lvl="0"/>
            <a:r>
              <a:rPr lang="ru-RU" dirty="0" smtClean="0"/>
              <a:t>Диагностика адаптации детей к условиям ДОУ</a:t>
            </a:r>
          </a:p>
          <a:p>
            <a:pPr lvl="0"/>
            <a:r>
              <a:rPr lang="ru-RU" dirty="0" smtClean="0"/>
              <a:t>Н.Н. Павлова, Л.Г. Руденко «Экспресс диагностика в детском саду»</a:t>
            </a:r>
          </a:p>
          <a:p>
            <a:r>
              <a:rPr lang="ru-RU" u="sng" dirty="0" smtClean="0"/>
              <a:t>Средний возраст</a:t>
            </a:r>
            <a:endParaRPr lang="ru-RU" dirty="0" smtClean="0"/>
          </a:p>
          <a:p>
            <a:pPr lvl="0"/>
            <a:r>
              <a:rPr lang="ru-RU" dirty="0" smtClean="0"/>
              <a:t>Н.Н. Павлова, Л.Г. Руденко «Экспресс диагностика в детском саду»</a:t>
            </a:r>
          </a:p>
          <a:p>
            <a:r>
              <a:rPr lang="ru-RU" u="sng" dirty="0" smtClean="0"/>
              <a:t>Старший возраст</a:t>
            </a:r>
            <a:endParaRPr lang="ru-RU" dirty="0" smtClean="0"/>
          </a:p>
          <a:p>
            <a:pPr lvl="0"/>
            <a:r>
              <a:rPr lang="ru-RU" dirty="0" smtClean="0"/>
              <a:t>Н.Н. Павлова, Л.Г. Руденко «Экспресс диагностика в детском саду»</a:t>
            </a:r>
          </a:p>
          <a:p>
            <a:pPr lvl="0"/>
            <a:r>
              <a:rPr lang="ru-RU" dirty="0" smtClean="0"/>
              <a:t>Д. Векслер «Методика исследования интеллекта»</a:t>
            </a:r>
          </a:p>
          <a:p>
            <a:pPr lvl="0"/>
            <a:r>
              <a:rPr lang="ru-RU" dirty="0" smtClean="0"/>
              <a:t>Методика П. </a:t>
            </a:r>
            <a:r>
              <a:rPr lang="ru-RU" dirty="0" err="1" smtClean="0"/>
              <a:t>Торренса</a:t>
            </a:r>
            <a:endParaRPr lang="ru-RU" dirty="0" smtClean="0"/>
          </a:p>
          <a:p>
            <a:r>
              <a:rPr lang="ru-RU" u="sng" dirty="0" smtClean="0"/>
              <a:t>Подготовительный возраст</a:t>
            </a:r>
            <a:endParaRPr lang="ru-RU" dirty="0" smtClean="0"/>
          </a:p>
          <a:p>
            <a:pPr lvl="0"/>
            <a:r>
              <a:rPr lang="ru-RU" dirty="0" smtClean="0"/>
              <a:t>Н.Н. Павлова, Л.Г. Руденко «Экспресс диагностика в детском саду»</a:t>
            </a:r>
          </a:p>
          <a:p>
            <a:pPr lvl="0"/>
            <a:r>
              <a:rPr lang="ru-RU" dirty="0" smtClean="0"/>
              <a:t>М. Безруких, Л. Морозова «Методика оценки уровня </a:t>
            </a:r>
            <a:r>
              <a:rPr lang="ru-RU" dirty="0" err="1" smtClean="0"/>
              <a:t>равзития</a:t>
            </a:r>
            <a:r>
              <a:rPr lang="ru-RU" dirty="0" smtClean="0"/>
              <a:t> </a:t>
            </a:r>
            <a:r>
              <a:rPr lang="ru-RU" dirty="0" err="1" smtClean="0"/>
              <a:t>зрительно­моторного</a:t>
            </a:r>
            <a:r>
              <a:rPr lang="ru-RU" dirty="0" smtClean="0"/>
              <a:t> восприятия</a:t>
            </a:r>
          </a:p>
          <a:p>
            <a:pPr lvl="0"/>
            <a:r>
              <a:rPr lang="ru-RU" dirty="0" smtClean="0"/>
              <a:t>Д. Векслер «Методика исследования интеллекта»</a:t>
            </a:r>
          </a:p>
          <a:p>
            <a:pPr lvl="0"/>
            <a:r>
              <a:rPr lang="ru-RU" dirty="0" smtClean="0"/>
              <a:t>Методика П. </a:t>
            </a:r>
            <a:r>
              <a:rPr lang="ru-RU" dirty="0" err="1" smtClean="0"/>
              <a:t>Торренса</a:t>
            </a:r>
            <a:endParaRPr lang="ru-RU" dirty="0" smtClean="0"/>
          </a:p>
          <a:p>
            <a:pPr lvl="0"/>
            <a:r>
              <a:rPr lang="ru-RU" dirty="0" smtClean="0"/>
              <a:t>М.М. Семаго, И.Я. Семаго «Групповая диагностика готовности к школе»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2821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i="1" dirty="0" smtClean="0">
                <a:solidFill>
                  <a:schemeClr val="accent1">
                    <a:lumMod val="75000"/>
                  </a:schemeClr>
                </a:solidFill>
              </a:rPr>
              <a:t>Методики изучения особенностей личности дошкольников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363272" cy="518457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Методика «Несуществующее животное»</a:t>
            </a:r>
          </a:p>
          <a:p>
            <a:pPr lvl="0"/>
            <a:r>
              <a:rPr lang="ru-RU" dirty="0" smtClean="0"/>
              <a:t>Методика «Дом-дерево-человек» (ДДЧ)</a:t>
            </a:r>
          </a:p>
          <a:p>
            <a:pPr lvl="0"/>
            <a:r>
              <a:rPr lang="ru-RU" dirty="0" smtClean="0"/>
              <a:t>Методика «Моя семья»</a:t>
            </a:r>
          </a:p>
          <a:p>
            <a:pPr lvl="0"/>
            <a:r>
              <a:rPr lang="ru-RU" dirty="0" smtClean="0"/>
              <a:t>Тест на определение уровня притязаний ребенка</a:t>
            </a:r>
          </a:p>
          <a:p>
            <a:pPr lvl="0"/>
            <a:r>
              <a:rPr lang="ru-RU" dirty="0" smtClean="0"/>
              <a:t>Методика родительских оценок притязаний</a:t>
            </a:r>
          </a:p>
          <a:p>
            <a:pPr lvl="0"/>
            <a:r>
              <a:rPr lang="ru-RU" dirty="0" smtClean="0"/>
              <a:t>Оценка творческих способностей детей (адаптированная методика </a:t>
            </a:r>
            <a:r>
              <a:rPr lang="ru-RU" dirty="0" err="1" smtClean="0"/>
              <a:t>Торренса</a:t>
            </a:r>
            <a:r>
              <a:rPr lang="ru-RU" dirty="0" smtClean="0"/>
              <a:t>)</a:t>
            </a:r>
          </a:p>
          <a:p>
            <a:pPr lvl="0"/>
            <a:r>
              <a:rPr lang="ru-RU" dirty="0" err="1" smtClean="0"/>
              <a:t>Опросник</a:t>
            </a:r>
            <a:r>
              <a:rPr lang="ru-RU" dirty="0" smtClean="0"/>
              <a:t> для определения сферы предпочтительных интересов</a:t>
            </a:r>
          </a:p>
          <a:p>
            <a:pPr lvl="0"/>
            <a:r>
              <a:rPr lang="ru-RU" dirty="0" smtClean="0"/>
              <a:t>Графическая методика «Кактус»</a:t>
            </a:r>
          </a:p>
          <a:p>
            <a:pPr lvl="0"/>
            <a:r>
              <a:rPr lang="ru-RU" dirty="0" smtClean="0"/>
              <a:t>Тест «Страхи в домике»</a:t>
            </a:r>
          </a:p>
          <a:p>
            <a:pPr lvl="0"/>
            <a:r>
              <a:rPr lang="ru-RU" dirty="0" smtClean="0"/>
              <a:t>Тест тревожности (Р. </a:t>
            </a:r>
            <a:r>
              <a:rPr lang="ru-RU" dirty="0" err="1" smtClean="0"/>
              <a:t>Теммл</a:t>
            </a:r>
            <a:r>
              <a:rPr lang="ru-RU" dirty="0" smtClean="0"/>
              <a:t>, М. </a:t>
            </a:r>
            <a:r>
              <a:rPr lang="ru-RU" dirty="0" err="1" smtClean="0"/>
              <a:t>Дорки</a:t>
            </a:r>
            <a:r>
              <a:rPr lang="ru-RU" dirty="0" smtClean="0"/>
              <a:t>, В. </a:t>
            </a:r>
            <a:r>
              <a:rPr lang="ru-RU" dirty="0" err="1" smtClean="0"/>
              <a:t>Амен</a:t>
            </a:r>
            <a:r>
              <a:rPr lang="ru-RU" dirty="0" smtClean="0"/>
              <a:t>)</a:t>
            </a:r>
          </a:p>
          <a:p>
            <a:pPr lvl="0"/>
            <a:r>
              <a:rPr lang="ru-RU" dirty="0" smtClean="0"/>
              <a:t>Социометрия</a:t>
            </a:r>
          </a:p>
          <a:p>
            <a:pPr lvl="0"/>
            <a:r>
              <a:rPr lang="ru-RU" dirty="0" smtClean="0"/>
              <a:t>Методика «Кинотеатр»</a:t>
            </a:r>
          </a:p>
          <a:p>
            <a:pPr lvl="0"/>
            <a:r>
              <a:rPr lang="ru-RU" dirty="0" smtClean="0"/>
              <a:t>Методика «Паровозик»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3541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i="1" dirty="0" smtClean="0">
                <a:solidFill>
                  <a:schemeClr val="accent1">
                    <a:lumMod val="75000"/>
                  </a:schemeClr>
                </a:solidFill>
              </a:rPr>
              <a:t>Типология методик психологического обследования детско-родительских отношений в семье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435280" cy="5112568"/>
          </a:xfrm>
        </p:spPr>
        <p:txBody>
          <a:bodyPr>
            <a:normAutofit fontScale="70000" lnSpcReduction="20000"/>
          </a:bodyPr>
          <a:lstStyle/>
          <a:p>
            <a:r>
              <a:rPr lang="ru-RU" u="sng" dirty="0" smtClean="0"/>
              <a:t>Предлагаемые ребенку:</a:t>
            </a:r>
            <a:endParaRPr lang="ru-RU" dirty="0" smtClean="0"/>
          </a:p>
          <a:p>
            <a:pPr lvl="0"/>
            <a:r>
              <a:rPr lang="ru-RU" dirty="0" smtClean="0"/>
              <a:t>Методика рисунка семьи и ее модификации (кинетический рисунок семьи, семья животных) </a:t>
            </a:r>
          </a:p>
          <a:p>
            <a:pPr lvl="0"/>
            <a:r>
              <a:rPr lang="ru-RU" dirty="0" smtClean="0"/>
              <a:t>Различные варианты методики «Незавершенные предложения» </a:t>
            </a:r>
          </a:p>
          <a:p>
            <a:r>
              <a:rPr lang="ru-RU" u="sng" dirty="0" smtClean="0"/>
              <a:t>Предлагаемые родителям:</a:t>
            </a:r>
            <a:endParaRPr lang="ru-RU" dirty="0" smtClean="0"/>
          </a:p>
          <a:p>
            <a:pPr lvl="0"/>
            <a:r>
              <a:rPr lang="ru-RU" dirty="0" smtClean="0"/>
              <a:t>Родительское сочинение «История жизни моего ребенка» </a:t>
            </a:r>
          </a:p>
          <a:p>
            <a:pPr lvl="0"/>
            <a:r>
              <a:rPr lang="ru-RU" dirty="0" err="1" smtClean="0"/>
              <a:t>Опросник</a:t>
            </a:r>
            <a:r>
              <a:rPr lang="ru-RU" dirty="0" smtClean="0"/>
              <a:t> родительских отношений </a:t>
            </a:r>
            <a:r>
              <a:rPr lang="ru-RU" dirty="0" err="1" smtClean="0"/>
              <a:t>Варги-Столина</a:t>
            </a:r>
            <a:r>
              <a:rPr lang="ru-RU" dirty="0" smtClean="0"/>
              <a:t> - ОРО </a:t>
            </a:r>
          </a:p>
          <a:p>
            <a:pPr lvl="0"/>
            <a:r>
              <a:rPr lang="ru-RU" dirty="0" err="1" smtClean="0"/>
              <a:t>Опросник</a:t>
            </a:r>
            <a:r>
              <a:rPr lang="ru-RU" dirty="0" smtClean="0"/>
              <a:t> стиля родительского воспитывающего поведения Э.Г. </a:t>
            </a:r>
            <a:r>
              <a:rPr lang="ru-RU" dirty="0" err="1" smtClean="0"/>
              <a:t>Эйдемиллера</a:t>
            </a:r>
            <a:r>
              <a:rPr lang="ru-RU" dirty="0" smtClean="0"/>
              <a:t> - АСВ </a:t>
            </a:r>
          </a:p>
          <a:p>
            <a:pPr lvl="0"/>
            <a:r>
              <a:rPr lang="ru-RU" dirty="0" err="1" smtClean="0"/>
              <a:t>Опросник</a:t>
            </a:r>
            <a:r>
              <a:rPr lang="ru-RU" dirty="0" smtClean="0"/>
              <a:t> эмоциональных отношений в семье Е.И. Захаровой ОДРЭВ </a:t>
            </a:r>
          </a:p>
          <a:p>
            <a:r>
              <a:rPr lang="ru-RU" u="sng" dirty="0" smtClean="0"/>
              <a:t>Предлагаемые независимо и одновременно детям и родителям:</a:t>
            </a:r>
            <a:endParaRPr lang="ru-RU" dirty="0" smtClean="0"/>
          </a:p>
          <a:p>
            <a:pPr lvl="0"/>
            <a:r>
              <a:rPr lang="ru-RU" dirty="0" err="1" smtClean="0"/>
              <a:t>Опросник</a:t>
            </a:r>
            <a:r>
              <a:rPr lang="ru-RU" dirty="0" smtClean="0"/>
              <a:t> для изучения взаимодействия родителей с детьми И.М. Марковской </a:t>
            </a:r>
          </a:p>
          <a:p>
            <a:pPr lvl="0"/>
            <a:r>
              <a:rPr lang="ru-RU" dirty="0" err="1" smtClean="0"/>
              <a:t>Самооценочная</a:t>
            </a:r>
            <a:r>
              <a:rPr lang="ru-RU" dirty="0" smtClean="0"/>
              <a:t> методика в варианте, когда, например, родители оценивают ребенка и дают оценки за ребенка, а затем обсуждают отличия в оценках родителей от самооценки, полученной от ребенка, и наоборот. </a:t>
            </a:r>
          </a:p>
          <a:p>
            <a:pPr lvl="0"/>
            <a:r>
              <a:rPr lang="ru-RU" dirty="0" smtClean="0"/>
              <a:t>Методика «Диагностика содержания общения детей с близкими взрослыми»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Психопрофилактика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i="1" dirty="0" smtClean="0"/>
              <a:t>Цель </a:t>
            </a:r>
            <a:r>
              <a:rPr lang="ru-RU" i="1" dirty="0" err="1" smtClean="0"/>
              <a:t>психопрофилактики</a:t>
            </a:r>
            <a:r>
              <a:rPr lang="ru-RU" dirty="0" smtClean="0"/>
              <a:t> состоит в том, чтобы обеспечить раскрытие возможностей возраста, снизить влияние рисков на развитие ребенка, его индивидуальности (склонностей, интересов, предпочтений), предупредить нарушения в становлении личностной и интеллектуальной сфер через создание благоприятных психогигиенических условий в образовательном учреждении. Психогигиена предполагает предоставление субъектам образовательного процесса психологической информации для предотвращения возможных проблем. 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9817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Содержание: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Раздел I.  ЦЕЛЕВОЙ РАЗДЕЛ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784976" cy="51495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800" b="1" dirty="0" smtClean="0"/>
              <a:t> </a:t>
            </a:r>
            <a:endParaRPr lang="ru-RU" sz="2400" dirty="0" smtClean="0"/>
          </a:p>
          <a:p>
            <a:r>
              <a:rPr lang="ru-RU" sz="2800" dirty="0" smtClean="0"/>
              <a:t>Пояснительная записка</a:t>
            </a:r>
            <a:endParaRPr lang="ru-RU" sz="2400" dirty="0" smtClean="0"/>
          </a:p>
          <a:p>
            <a:pPr lvl="1"/>
            <a:r>
              <a:rPr lang="ru-RU" dirty="0" smtClean="0"/>
              <a:t>Общие сведения об учреждении……………………………………………………….4</a:t>
            </a:r>
            <a:endParaRPr lang="ru-RU" sz="2000" dirty="0" smtClean="0"/>
          </a:p>
          <a:p>
            <a:pPr lvl="1"/>
            <a:r>
              <a:rPr lang="ru-RU" dirty="0" smtClean="0"/>
              <a:t>Цели и задачи реализации программы………………………………………………...5</a:t>
            </a:r>
            <a:endParaRPr lang="ru-RU" sz="2000" dirty="0" smtClean="0"/>
          </a:p>
          <a:p>
            <a:pPr lvl="1"/>
            <a:r>
              <a:rPr lang="ru-RU" dirty="0" smtClean="0"/>
              <a:t>Основные принципы формирования программы…………………………………......6</a:t>
            </a:r>
            <a:endParaRPr lang="ru-RU" sz="2000" dirty="0" smtClean="0"/>
          </a:p>
          <a:p>
            <a:pPr lvl="1"/>
            <a:r>
              <a:rPr lang="ru-RU" dirty="0" smtClean="0"/>
              <a:t>Возрастные особенности детей дошкольного возраста………………………………8</a:t>
            </a:r>
            <a:endParaRPr lang="ru-RU" sz="2000" dirty="0" smtClean="0"/>
          </a:p>
          <a:p>
            <a:r>
              <a:rPr lang="ru-RU" sz="2800" dirty="0" smtClean="0"/>
              <a:t>1.4.1.Возраст от 1 до 2 лет…………………………………………………………………….8</a:t>
            </a:r>
            <a:endParaRPr lang="ru-RU" sz="2400" dirty="0" smtClean="0"/>
          </a:p>
          <a:p>
            <a:r>
              <a:rPr lang="ru-RU" sz="2800" dirty="0" smtClean="0"/>
              <a:t>1.4.2.Возраст от 2 до 3 лет……………………………………………………………………11</a:t>
            </a:r>
            <a:endParaRPr lang="ru-RU" sz="2400" dirty="0" smtClean="0"/>
          </a:p>
          <a:p>
            <a:r>
              <a:rPr lang="ru-RU" sz="2800" dirty="0" smtClean="0"/>
              <a:t>1.4.3.Возраст от 3 до 4 лет……………………………………………………………………11</a:t>
            </a:r>
            <a:endParaRPr lang="ru-RU" sz="2400" dirty="0" smtClean="0"/>
          </a:p>
          <a:p>
            <a:r>
              <a:rPr lang="ru-RU" sz="2800" dirty="0" smtClean="0"/>
              <a:t>1.4.4.Возраст от 4 до 5 лет. …………………………………………………………………..12</a:t>
            </a:r>
            <a:endParaRPr lang="ru-RU" sz="2400" dirty="0" smtClean="0"/>
          </a:p>
          <a:p>
            <a:r>
              <a:rPr lang="ru-RU" sz="2800" dirty="0" smtClean="0"/>
              <a:t>1.4.5.Возраст от 5 до 6 лет…………………………………………………………………....13</a:t>
            </a:r>
            <a:endParaRPr lang="ru-RU" sz="2400" dirty="0" smtClean="0"/>
          </a:p>
          <a:p>
            <a:r>
              <a:rPr lang="ru-RU" sz="2800" dirty="0" smtClean="0"/>
              <a:t>1.4.6.Возраст от 6 до 7 лет. …………………………………………………………………..14</a:t>
            </a:r>
            <a:endParaRPr lang="ru-RU" sz="2400" dirty="0" smtClean="0"/>
          </a:p>
          <a:p>
            <a:r>
              <a:rPr lang="ru-RU" sz="2800" dirty="0" smtClean="0"/>
              <a:t>1.5.   Планируемые результаты освоения программы (целевые ориентиры)………….....14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Коррекционная и развивающая работа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Психокоррекционные</a:t>
            </a:r>
            <a:r>
              <a:rPr lang="ru-RU" dirty="0" smtClean="0"/>
              <a:t> технологии включаются в контекст развивающей работы с дошкольниками. Предметом деятельности педагога-психолога по данному направлению становится не исправление недостатков воспитанников, а выработка у них способов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в разнообразных образовательных ситуациях, которые помогут им стать успешными, достигнуть требуемого уровня освоения образовательной программы, и как следствие, приведут к позитивным изменениям в сфере имеющихся трудностей развития.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7862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  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Объектом коррекционной и развивающей работы являются проблемы в познавательной, эмоциональной, мотивационной, волевой, поведенческой сферах, которые влияют, в конечном счете на формирование у дошкольников интегративных качеств и на развитие ребенка в целом.  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844824"/>
            <a:ext cx="8507288" cy="439248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  </a:t>
            </a:r>
            <a:r>
              <a:rPr lang="ru-RU" u="sng" dirty="0" smtClean="0"/>
              <a:t>Обязательно:</a:t>
            </a:r>
            <a:endParaRPr lang="ru-RU" dirty="0" smtClean="0"/>
          </a:p>
          <a:p>
            <a:r>
              <a:rPr lang="ru-RU" dirty="0" smtClean="0"/>
              <a:t>-Проведение занятий с вновь прибывшими детьми – адаптационные игры;</a:t>
            </a:r>
          </a:p>
          <a:p>
            <a:r>
              <a:rPr lang="ru-RU" dirty="0" smtClean="0"/>
              <a:t>-Проведение коррекционно-развивающих занятий с детьми подготовительной группы, с целью формирования предпосылок учебной деятельности (с учетом результатов промежуточной диагностики на начало учебного года);</a:t>
            </a:r>
          </a:p>
          <a:p>
            <a:r>
              <a:rPr lang="ru-RU" dirty="0" smtClean="0"/>
              <a:t>-Проведение развивающих занятий с детьми всех возрастных групп, с целью формирования познавательных процессов, коммуникативных навыков;</a:t>
            </a:r>
          </a:p>
          <a:p>
            <a:r>
              <a:rPr lang="ru-RU" dirty="0" smtClean="0"/>
              <a:t>-Психологическое сопровождение воспитательно-образовательной работы для детей с ОВЗ.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2146250"/>
          </a:xfrm>
        </p:spPr>
        <p:txBody>
          <a:bodyPr>
            <a:normAutofit/>
          </a:bodyPr>
          <a:lstStyle/>
          <a:p>
            <a:pPr algn="ctr"/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Психокоррекционная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система в условиях ДОУ представляет собой дифференцированные циклы игр, специальных и комбинированных занятий, направленных на стабилизацию и структурирование психического развития детей.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8424936" cy="504056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Вторая группа детей раннего возраста</a:t>
            </a:r>
          </a:p>
          <a:p>
            <a:r>
              <a:rPr lang="ru-RU" dirty="0" smtClean="0"/>
              <a:t>Игры, направленные на адаптацию каждого ребенка к ДОУ и сплочение группы </a:t>
            </a:r>
          </a:p>
          <a:p>
            <a:r>
              <a:rPr lang="ru-RU" dirty="0" err="1" smtClean="0"/>
              <a:t>А.С.Роньжина</a:t>
            </a:r>
            <a:r>
              <a:rPr lang="ru-RU" dirty="0" smtClean="0"/>
              <a:t> «Цикл занятий в период адаптации к дошкольному учреждению»</a:t>
            </a:r>
          </a:p>
          <a:p>
            <a:r>
              <a:rPr lang="ru-RU" b="1" dirty="0" smtClean="0"/>
              <a:t>Вторая младшая группа</a:t>
            </a:r>
          </a:p>
          <a:p>
            <a:r>
              <a:rPr lang="ru-RU" dirty="0" smtClean="0"/>
              <a:t> «</a:t>
            </a:r>
            <a:r>
              <a:rPr lang="ru-RU" dirty="0" err="1" smtClean="0"/>
              <a:t>Цветик-семицветик</a:t>
            </a:r>
            <a:r>
              <a:rPr lang="ru-RU" dirty="0" smtClean="0"/>
              <a:t>» 3-4 года (под </a:t>
            </a:r>
            <a:r>
              <a:rPr lang="ru-RU" dirty="0" err="1" smtClean="0"/>
              <a:t>ред.Н.Ю.Куражевой</a:t>
            </a:r>
            <a:r>
              <a:rPr lang="ru-RU" dirty="0" smtClean="0"/>
              <a:t>)</a:t>
            </a:r>
          </a:p>
          <a:p>
            <a:r>
              <a:rPr lang="ru-RU" b="1" dirty="0" smtClean="0"/>
              <a:t>Средняя группа</a:t>
            </a:r>
          </a:p>
          <a:p>
            <a:r>
              <a:rPr lang="ru-RU" dirty="0" smtClean="0"/>
              <a:t> «</a:t>
            </a:r>
            <a:r>
              <a:rPr lang="ru-RU" dirty="0" err="1" smtClean="0"/>
              <a:t>Цветик-семицветик</a:t>
            </a:r>
            <a:r>
              <a:rPr lang="ru-RU" dirty="0" smtClean="0"/>
              <a:t>» 4-5 лет (под </a:t>
            </a:r>
            <a:r>
              <a:rPr lang="ru-RU" dirty="0" err="1" smtClean="0"/>
              <a:t>ред.Н.Ю.Куражевой</a:t>
            </a:r>
            <a:r>
              <a:rPr lang="ru-RU" dirty="0" smtClean="0"/>
              <a:t>)</a:t>
            </a:r>
          </a:p>
          <a:p>
            <a:r>
              <a:rPr lang="ru-RU" dirty="0" smtClean="0"/>
              <a:t>С.В. Крюкова «Удивляюсь, злюсь, боюсь, хвастаюсь и радуюсь»</a:t>
            </a:r>
          </a:p>
          <a:p>
            <a:r>
              <a:rPr lang="ru-RU" b="1" dirty="0" smtClean="0"/>
              <a:t>Старшая группа</a:t>
            </a:r>
          </a:p>
          <a:p>
            <a:r>
              <a:rPr lang="ru-RU" dirty="0" smtClean="0"/>
              <a:t> «</a:t>
            </a:r>
            <a:r>
              <a:rPr lang="ru-RU" dirty="0" err="1" smtClean="0"/>
              <a:t>Цветик-семицветик</a:t>
            </a:r>
            <a:r>
              <a:rPr lang="ru-RU" dirty="0" smtClean="0"/>
              <a:t>» 5-6 лет (под </a:t>
            </a:r>
            <a:r>
              <a:rPr lang="ru-RU" dirty="0" err="1" smtClean="0"/>
              <a:t>ред.Н.Ю.Куражевой</a:t>
            </a:r>
            <a:r>
              <a:rPr lang="ru-RU" dirty="0" smtClean="0"/>
              <a:t>)</a:t>
            </a:r>
            <a:r>
              <a:rPr lang="ru-RU" i="1" dirty="0" smtClean="0"/>
              <a:t> </a:t>
            </a:r>
            <a:endParaRPr lang="ru-RU" dirty="0" smtClean="0"/>
          </a:p>
          <a:p>
            <a:r>
              <a:rPr lang="ru-RU" dirty="0" smtClean="0"/>
              <a:t>С.В. Крюкова «Удивляюсь, злюсь, боюсь, хвастаюсь и радуюсь»</a:t>
            </a:r>
          </a:p>
          <a:p>
            <a:r>
              <a:rPr lang="ru-RU" b="1" dirty="0" smtClean="0"/>
              <a:t>Подготовительная группа</a:t>
            </a:r>
          </a:p>
          <a:p>
            <a:r>
              <a:rPr lang="ru-RU" dirty="0" smtClean="0"/>
              <a:t> «</a:t>
            </a:r>
            <a:r>
              <a:rPr lang="ru-RU" dirty="0" err="1" smtClean="0"/>
              <a:t>Цветик-семицветик</a:t>
            </a:r>
            <a:r>
              <a:rPr lang="ru-RU" dirty="0" smtClean="0"/>
              <a:t>» 6-7 лет (под </a:t>
            </a:r>
            <a:r>
              <a:rPr lang="ru-RU" dirty="0" err="1" smtClean="0"/>
              <a:t>ред.Н.Ю.Куражевой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Приключения будущих первоклассников: психологиче­ские занятия с детьми 6-7 лет </a:t>
            </a:r>
          </a:p>
          <a:p>
            <a:r>
              <a:rPr lang="ru-RU" dirty="0" smtClean="0"/>
              <a:t>С.В. Крюкова «Удивляюсь, злюсь, боюсь, хвастаюсь и радуюсь»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85010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Психологическое консультирование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4933528"/>
          </a:xfrm>
        </p:spPr>
        <p:txBody>
          <a:bodyPr>
            <a:normAutofit/>
          </a:bodyPr>
          <a:lstStyle/>
          <a:p>
            <a:r>
              <a:rPr lang="ru-RU" i="1" dirty="0" smtClean="0"/>
              <a:t>Цель консультирования</a:t>
            </a:r>
            <a:r>
              <a:rPr lang="ru-RU" dirty="0" smtClean="0"/>
              <a:t> состоит в том, чтобы помочь человеку в разрешении проблемы, когда он сам осознал ее наличие. В условиях ДОУ педагог-психолог осуществляет возрастно-психологическое консультирование – </a:t>
            </a:r>
            <a:r>
              <a:rPr lang="ru-RU" dirty="0" err="1" smtClean="0"/>
              <a:t>консультирование</a:t>
            </a:r>
            <a:r>
              <a:rPr lang="ru-RU" dirty="0" smtClean="0"/>
              <a:t> по вопросам психического развития ребенка. </a:t>
            </a:r>
          </a:p>
          <a:p>
            <a:r>
              <a:rPr lang="ru-RU" dirty="0" smtClean="0"/>
              <a:t>Задачи психологического консультирования родителей и воспитателей решаются с позиции потребностей и возможностей возрастного развития ребенка, а также индивидуальных вариантов развития.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Психологическое просвещение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8615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Психологическое просвещение в условиях детского учреждения носит профилактический и образовательный характер. В первом речь идет о предупреждении отклонений в развитии и поведении посредством информирования родителей и воспитателей. Предметом информирования являются причины возникновения отклонений, признаки, свидетельствующие об их наличии, а также возможные для дальнейшего развития ребенка, во втором случае имеется в виду ознакомление родителей и воспитателей с различными областями психологических знаний, способствующих самопознанию, познанию окружающих людей и сферы человеческих взаимоотношений.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6421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i="1" dirty="0" smtClean="0">
                <a:solidFill>
                  <a:schemeClr val="accent1">
                    <a:lumMod val="75000"/>
                  </a:schemeClr>
                </a:solidFill>
              </a:rPr>
              <a:t>- Проведение систематизированного психологического просвещения педагогов в форме семинаров, конференций, практикумов по темам: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1.     Психофизиологические особенности детей каждой возрастной группы.</a:t>
            </a:r>
          </a:p>
          <a:p>
            <a:r>
              <a:rPr lang="ru-RU" dirty="0" smtClean="0"/>
              <a:t>2.     Закономерности развития детского коллектива.</a:t>
            </a:r>
          </a:p>
          <a:p>
            <a:r>
              <a:rPr lang="ru-RU" dirty="0" smtClean="0"/>
              <a:t>3.     Особенности работы педагога с проблемными детьми.</a:t>
            </a:r>
          </a:p>
          <a:p>
            <a:r>
              <a:rPr lang="ru-RU" dirty="0" smtClean="0"/>
              <a:t>4.     Стили педагогического общения.</a:t>
            </a:r>
          </a:p>
          <a:p>
            <a:r>
              <a:rPr lang="ru-RU" dirty="0" smtClean="0"/>
              <a:t>5.     Психологические основы взаимодействия с семьей.</a:t>
            </a:r>
          </a:p>
          <a:p>
            <a:r>
              <a:rPr lang="ru-RU" dirty="0" smtClean="0"/>
              <a:t>6.  Особенности построения воспитательно-образовательного процессе с учетом </a:t>
            </a:r>
            <a:r>
              <a:rPr lang="ru-RU" dirty="0" err="1" smtClean="0"/>
              <a:t>гендерных</a:t>
            </a:r>
            <a:r>
              <a:rPr lang="ru-RU" dirty="0" smtClean="0"/>
              <a:t> различий дошкольников.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2362274"/>
          </a:xfrm>
        </p:spPr>
        <p:txBody>
          <a:bodyPr>
            <a:noAutofit/>
          </a:bodyPr>
          <a:lstStyle/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Проведение систематизированного психологического просвещения родителей в форме родительских собраний, круглых столов, тренингов и пр. с обязательным учетом в тематике возраста детей и актуальности рассматриваемых тем для родителей по темам: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2492896"/>
            <a:ext cx="8219256" cy="403244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1.    Адаптация ребенка к ДОУ.</a:t>
            </a:r>
          </a:p>
          <a:p>
            <a:r>
              <a:rPr lang="ru-RU" dirty="0" smtClean="0"/>
              <a:t>2.    Кризисы 3-х лет и 6-7 лет.</a:t>
            </a:r>
          </a:p>
          <a:p>
            <a:r>
              <a:rPr lang="ru-RU" dirty="0" smtClean="0"/>
              <a:t>3.    Наиболее типичные ошибки семейного воспитания.</a:t>
            </a:r>
          </a:p>
          <a:p>
            <a:r>
              <a:rPr lang="ru-RU" dirty="0" smtClean="0"/>
              <a:t>4.    Профилактика неблагоприятного развития личности ребенка: инфантилизма, </a:t>
            </a:r>
            <a:r>
              <a:rPr lang="ru-RU" dirty="0" err="1" smtClean="0"/>
              <a:t>демонстративности</a:t>
            </a:r>
            <a:r>
              <a:rPr lang="ru-RU" dirty="0" smtClean="0"/>
              <a:t>, </a:t>
            </a:r>
            <a:r>
              <a:rPr lang="ru-RU" dirty="0" err="1" smtClean="0"/>
              <a:t>вербализма</a:t>
            </a:r>
            <a:r>
              <a:rPr lang="ru-RU" dirty="0" smtClean="0"/>
              <a:t>, ухода от деятельности и прочее.</a:t>
            </a:r>
          </a:p>
          <a:p>
            <a:r>
              <a:rPr lang="ru-RU" dirty="0" smtClean="0"/>
              <a:t>5.    Воспитание произвольности поведения и управляемости.</a:t>
            </a:r>
          </a:p>
          <a:p>
            <a:r>
              <a:rPr lang="ru-RU" dirty="0" smtClean="0"/>
              <a:t>6.    Психологическая готовность к обучению.</a:t>
            </a:r>
          </a:p>
          <a:p>
            <a:r>
              <a:rPr lang="ru-RU" dirty="0" smtClean="0"/>
              <a:t>7.    Половое воспитание и развитие.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Материально-техническое обеспечение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программы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</a:br>
            <a:r>
              <a:rPr lang="ru-RU" sz="2200" dirty="0">
                <a:solidFill>
                  <a:schemeClr val="accent1"/>
                </a:solidFill>
                <a:latin typeface="+mn-lt"/>
              </a:rPr>
              <a:t>Перечень программ,  технологий, пособий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/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</a:br>
            <a:endParaRPr lang="ru-RU" sz="2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435280" cy="5472608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err="1" smtClean="0"/>
              <a:t>Веракса</a:t>
            </a:r>
            <a:r>
              <a:rPr lang="ru-RU" dirty="0" smtClean="0"/>
              <a:t> А.Н. Индивидуальная психологическая диагностика дошкольника. – Мозаика-Синтез, М, 2014.</a:t>
            </a:r>
          </a:p>
          <a:p>
            <a:pPr lvl="0"/>
            <a:r>
              <a:rPr lang="ru-RU" dirty="0" err="1" smtClean="0"/>
              <a:t>Веракса</a:t>
            </a:r>
            <a:r>
              <a:rPr lang="ru-RU" dirty="0" smtClean="0"/>
              <a:t> А.Н., </a:t>
            </a:r>
            <a:r>
              <a:rPr lang="ru-RU" dirty="0" err="1" smtClean="0"/>
              <a:t>Гуторова</a:t>
            </a:r>
            <a:r>
              <a:rPr lang="ru-RU" dirty="0" smtClean="0"/>
              <a:t> М.Ф. практический психолог в детском саду. – Мозаика-Синтез, М, 2014.</a:t>
            </a:r>
          </a:p>
          <a:p>
            <a:pPr lvl="0"/>
            <a:r>
              <a:rPr lang="ru-RU" dirty="0" smtClean="0"/>
              <a:t>Павлова Н.Н., Руденко Л.Г. Экспресс-диагностика в детском саду. – М.: Генезис, 2016.</a:t>
            </a:r>
          </a:p>
          <a:p>
            <a:pPr lvl="0"/>
            <a:r>
              <a:rPr lang="ru-RU" dirty="0" err="1" smtClean="0"/>
              <a:t>Куражева</a:t>
            </a:r>
            <a:r>
              <a:rPr lang="ru-RU" dirty="0" smtClean="0"/>
              <a:t> Н.Ю., </a:t>
            </a:r>
            <a:r>
              <a:rPr lang="ru-RU" dirty="0" err="1" smtClean="0"/>
              <a:t>Вараева</a:t>
            </a:r>
            <a:r>
              <a:rPr lang="ru-RU" dirty="0" smtClean="0"/>
              <a:t> Н.В., </a:t>
            </a:r>
            <a:r>
              <a:rPr lang="ru-RU" dirty="0" err="1" smtClean="0"/>
              <a:t>Тузаева</a:t>
            </a:r>
            <a:r>
              <a:rPr lang="ru-RU" dirty="0" smtClean="0"/>
              <a:t> А.С., Козлова И.А. «</a:t>
            </a:r>
            <a:r>
              <a:rPr lang="ru-RU" dirty="0" err="1" smtClean="0"/>
              <a:t>Цветик-семицветик</a:t>
            </a:r>
            <a:r>
              <a:rPr lang="ru-RU" dirty="0" smtClean="0"/>
              <a:t>». Программа интеллектуального, эмоционального и волевого развития детей 3-4 лет. – </a:t>
            </a:r>
            <a:r>
              <a:rPr lang="ru-RU" dirty="0" err="1" smtClean="0"/>
              <a:t>Спб</a:t>
            </a:r>
            <a:r>
              <a:rPr lang="ru-RU" dirty="0" smtClean="0"/>
              <a:t>.: Речь; М.: Сфера, 2014</a:t>
            </a:r>
          </a:p>
          <a:p>
            <a:pPr lvl="0"/>
            <a:r>
              <a:rPr lang="ru-RU" dirty="0" err="1" smtClean="0"/>
              <a:t>Куражева</a:t>
            </a:r>
            <a:r>
              <a:rPr lang="ru-RU" dirty="0" smtClean="0"/>
              <a:t> Н.Ю., </a:t>
            </a:r>
            <a:r>
              <a:rPr lang="ru-RU" dirty="0" err="1" smtClean="0"/>
              <a:t>Вараева</a:t>
            </a:r>
            <a:r>
              <a:rPr lang="ru-RU" dirty="0" smtClean="0"/>
              <a:t> Н.В., </a:t>
            </a:r>
            <a:r>
              <a:rPr lang="ru-RU" dirty="0" err="1" smtClean="0"/>
              <a:t>Тузаева</a:t>
            </a:r>
            <a:r>
              <a:rPr lang="ru-RU" dirty="0" smtClean="0"/>
              <a:t> А.С., Козлова И.А. «</a:t>
            </a:r>
            <a:r>
              <a:rPr lang="ru-RU" dirty="0" err="1" smtClean="0"/>
              <a:t>Цветик-семицветик</a:t>
            </a:r>
            <a:r>
              <a:rPr lang="ru-RU" dirty="0" smtClean="0"/>
              <a:t>». Программа интеллектуального, эмоционального и волевого развития детей 4-5 лет. – </a:t>
            </a:r>
            <a:r>
              <a:rPr lang="ru-RU" dirty="0" err="1" smtClean="0"/>
              <a:t>Спб</a:t>
            </a:r>
            <a:r>
              <a:rPr lang="ru-RU" dirty="0" smtClean="0"/>
              <a:t>.: Речь; М.: Сфера, 2014.</a:t>
            </a:r>
          </a:p>
          <a:p>
            <a:pPr lvl="0"/>
            <a:r>
              <a:rPr lang="ru-RU" dirty="0" err="1" smtClean="0"/>
              <a:t>Куражева</a:t>
            </a:r>
            <a:r>
              <a:rPr lang="ru-RU" dirty="0" smtClean="0"/>
              <a:t> Н.Ю., </a:t>
            </a:r>
            <a:r>
              <a:rPr lang="ru-RU" dirty="0" err="1" smtClean="0"/>
              <a:t>Вараева</a:t>
            </a:r>
            <a:r>
              <a:rPr lang="ru-RU" dirty="0" smtClean="0"/>
              <a:t> Н.В., </a:t>
            </a:r>
            <a:r>
              <a:rPr lang="ru-RU" dirty="0" err="1" smtClean="0"/>
              <a:t>Тузаева</a:t>
            </a:r>
            <a:r>
              <a:rPr lang="ru-RU" dirty="0" smtClean="0"/>
              <a:t> А.С., Козлова И.А. «</a:t>
            </a:r>
            <a:r>
              <a:rPr lang="ru-RU" dirty="0" err="1" smtClean="0"/>
              <a:t>Цветик-семицветик</a:t>
            </a:r>
            <a:r>
              <a:rPr lang="ru-RU" dirty="0" smtClean="0"/>
              <a:t>». Программа интеллектуального, эмоционального и волевого развития детей 5-6 лет. – </a:t>
            </a:r>
            <a:r>
              <a:rPr lang="ru-RU" dirty="0" err="1" smtClean="0"/>
              <a:t>Спб</a:t>
            </a:r>
            <a:r>
              <a:rPr lang="ru-RU" dirty="0" smtClean="0"/>
              <a:t>.: Речь; М.: Сфера, 2014.</a:t>
            </a:r>
          </a:p>
          <a:p>
            <a:pPr lvl="0"/>
            <a:r>
              <a:rPr lang="ru-RU" dirty="0" err="1" smtClean="0"/>
              <a:t>Куражева</a:t>
            </a:r>
            <a:r>
              <a:rPr lang="ru-RU" dirty="0" smtClean="0"/>
              <a:t> Н.Ю., </a:t>
            </a:r>
            <a:r>
              <a:rPr lang="ru-RU" dirty="0" err="1" smtClean="0"/>
              <a:t>Вараева</a:t>
            </a:r>
            <a:r>
              <a:rPr lang="ru-RU" dirty="0" smtClean="0"/>
              <a:t> Н.В., </a:t>
            </a:r>
            <a:r>
              <a:rPr lang="ru-RU" dirty="0" err="1" smtClean="0"/>
              <a:t>Тузаева</a:t>
            </a:r>
            <a:r>
              <a:rPr lang="ru-RU" dirty="0" smtClean="0"/>
              <a:t> А.С., Козлова И.А. «</a:t>
            </a:r>
            <a:r>
              <a:rPr lang="ru-RU" dirty="0" err="1" smtClean="0"/>
              <a:t>Цветик-семицветик</a:t>
            </a:r>
            <a:r>
              <a:rPr lang="ru-RU" dirty="0" smtClean="0"/>
              <a:t>». Программа интеллектуального, эмоционального и волевого развития детей 6-7 лет. – </a:t>
            </a:r>
            <a:r>
              <a:rPr lang="ru-RU" dirty="0" err="1" smtClean="0"/>
              <a:t>Спб</a:t>
            </a:r>
            <a:r>
              <a:rPr lang="ru-RU" dirty="0" smtClean="0"/>
              <a:t>.: Речь; М.: Сфера, 2014.</a:t>
            </a:r>
          </a:p>
          <a:p>
            <a:pPr lvl="0"/>
            <a:r>
              <a:rPr lang="ru-RU" dirty="0" err="1" smtClean="0"/>
              <a:t>Шарохина</a:t>
            </a:r>
            <a:r>
              <a:rPr lang="ru-RU" dirty="0" smtClean="0"/>
              <a:t> В.Л. Коррекционно-развивающие занятия:  младшая, средняя группы. -  М.: ООО «Национальный книжный центр», 2011.</a:t>
            </a:r>
          </a:p>
          <a:p>
            <a:pPr lvl="0"/>
            <a:r>
              <a:rPr lang="ru-RU" dirty="0" err="1" smtClean="0"/>
              <a:t>Шарохина</a:t>
            </a:r>
            <a:r>
              <a:rPr lang="ru-RU" dirty="0" smtClean="0"/>
              <a:t> В.Л. , Катаева Л.И. Коррекционно-развивающие занятия: старшая, подготовительная группы. -  М.: ООО «Национальный книжный центр», 2011</a:t>
            </a:r>
          </a:p>
          <a:p>
            <a:pPr lvl="0"/>
            <a:r>
              <a:rPr lang="ru-RU" dirty="0" smtClean="0"/>
              <a:t>Лапина И.В. Адаптация детей при поступлении в детский сад – Волгоград: Учитель, 2013.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23528" y="188640"/>
            <a:ext cx="8568952" cy="666936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2900" dirty="0" smtClean="0"/>
              <a:t>Педагогика взаимопонимания: занятия с родителями. – Волгоград: Учитель, 2013.</a:t>
            </a:r>
          </a:p>
          <a:p>
            <a:pPr lvl="0"/>
            <a:r>
              <a:rPr lang="ru-RU" sz="2900" dirty="0" smtClean="0"/>
              <a:t> «Удивляюсь, злюсь, боюсь, хвастаюсь и радуюсь» ( Давайте жить дружно») программы эмоционального развития детей под ред. С.В. Крюковой. М.1999.</a:t>
            </a:r>
          </a:p>
          <a:p>
            <a:pPr lvl="0"/>
            <a:r>
              <a:rPr lang="ru-RU" sz="2900" dirty="0" smtClean="0"/>
              <a:t>«Азбука общения» под ред. </a:t>
            </a:r>
            <a:r>
              <a:rPr lang="ru-RU" sz="2900" dirty="0" err="1" smtClean="0"/>
              <a:t>Л.М.Шипициной</a:t>
            </a:r>
            <a:r>
              <a:rPr lang="ru-RU" sz="2900" dirty="0" smtClean="0"/>
              <a:t> СПб. 2001</a:t>
            </a:r>
          </a:p>
          <a:p>
            <a:pPr lvl="0"/>
            <a:r>
              <a:rPr lang="ru-RU" sz="2900" dirty="0" smtClean="0"/>
              <a:t>Краснощекова Н.В. Диагностика и развитие личностной сферы детей старшего дошкольного возраста. Тесты. Игры. Упражнения.</a:t>
            </a:r>
          </a:p>
          <a:p>
            <a:pPr lvl="0"/>
            <a:r>
              <a:rPr lang="ru-RU" sz="2900" dirty="0" smtClean="0"/>
              <a:t>Под редакцией </a:t>
            </a:r>
            <a:r>
              <a:rPr lang="ru-RU" sz="2900" dirty="0" err="1" smtClean="0"/>
              <a:t>Ничипорюк</a:t>
            </a:r>
            <a:r>
              <a:rPr lang="ru-RU" sz="2900" dirty="0" smtClean="0"/>
              <a:t> Е.А., </a:t>
            </a:r>
            <a:r>
              <a:rPr lang="ru-RU" sz="2900" dirty="0" err="1" smtClean="0"/>
              <a:t>Посевиной</a:t>
            </a:r>
            <a:r>
              <a:rPr lang="ru-RU" sz="2900" dirty="0" smtClean="0"/>
              <a:t> Г.Д. Диагностика в детском саду</a:t>
            </a:r>
          </a:p>
          <a:p>
            <a:pPr lvl="0"/>
            <a:r>
              <a:rPr lang="ru-RU" sz="2900" dirty="0" err="1" smtClean="0"/>
              <a:t>Микляева</a:t>
            </a:r>
            <a:r>
              <a:rPr lang="ru-RU" sz="2900" dirty="0" smtClean="0"/>
              <a:t> Н.В., </a:t>
            </a:r>
            <a:r>
              <a:rPr lang="ru-RU" sz="2900" dirty="0" err="1" smtClean="0"/>
              <a:t>Микляева</a:t>
            </a:r>
            <a:r>
              <a:rPr lang="ru-RU" sz="2900" dirty="0" smtClean="0"/>
              <a:t> Ю.В. Работа педагога-психолога в ДОУ: методическое пособие</a:t>
            </a:r>
          </a:p>
          <a:p>
            <a:pPr lvl="0"/>
            <a:r>
              <a:rPr lang="ru-RU" sz="2900" dirty="0" smtClean="0"/>
              <a:t>Журнал «Справочник педагога-психолога. Детский сад»</a:t>
            </a:r>
          </a:p>
          <a:p>
            <a:pPr lvl="0"/>
            <a:r>
              <a:rPr lang="ru-RU" sz="2900" dirty="0" err="1" smtClean="0"/>
              <a:t>Арцишевская</a:t>
            </a:r>
            <a:r>
              <a:rPr lang="ru-RU" sz="2900" dirty="0" smtClean="0"/>
              <a:t> И.Л. Психологический тренинг для будущих первоклассников</a:t>
            </a:r>
          </a:p>
          <a:p>
            <a:pPr lvl="0"/>
            <a:r>
              <a:rPr lang="ru-RU" sz="2900" dirty="0" smtClean="0"/>
              <a:t>Холодова О.А.  Развитие познавательных способностей детей 5-6 лет. Рабочая тетрадь «За три месяца до школы».</a:t>
            </a:r>
          </a:p>
          <a:p>
            <a:pPr lvl="0"/>
            <a:r>
              <a:rPr lang="ru-RU" sz="2900" dirty="0" smtClean="0"/>
              <a:t>Составитель Макеева Т.Г. Диагностика развития дошкольников: психологические тесты</a:t>
            </a:r>
          </a:p>
          <a:p>
            <a:pPr lvl="0"/>
            <a:r>
              <a:rPr lang="ru-RU" sz="2900" dirty="0" smtClean="0"/>
              <a:t>Алексеева Е.Е. Что делать, если ребенок… психологическая помощь семье с детьми от 1 до 7 лет: учебно-методическое пособие</a:t>
            </a:r>
          </a:p>
          <a:p>
            <a:pPr lvl="0"/>
            <a:r>
              <a:rPr lang="ru-RU" sz="2900" dirty="0" err="1" smtClean="0"/>
              <a:t>Щурова</a:t>
            </a:r>
            <a:r>
              <a:rPr lang="ru-RU" sz="2900" dirty="0" smtClean="0"/>
              <a:t> Н.В. Надо ли помогать детям? 44 очень полезных совета мамам и папам, бабушкам и дедушкам с примерами и упражнениями</a:t>
            </a:r>
          </a:p>
          <a:p>
            <a:pPr lvl="0"/>
            <a:r>
              <a:rPr lang="ru-RU" sz="2900" dirty="0" smtClean="0"/>
              <a:t>Авторы-составители </a:t>
            </a:r>
            <a:r>
              <a:rPr lang="ru-RU" sz="2900" dirty="0" err="1" smtClean="0"/>
              <a:t>Москалюк</a:t>
            </a:r>
            <a:r>
              <a:rPr lang="ru-RU" sz="2900" dirty="0" smtClean="0"/>
              <a:t> О.В., </a:t>
            </a:r>
            <a:r>
              <a:rPr lang="ru-RU" sz="2900" dirty="0" err="1" smtClean="0"/>
              <a:t>Погонцева</a:t>
            </a:r>
            <a:r>
              <a:rPr lang="ru-RU" sz="2900" dirty="0" smtClean="0"/>
              <a:t> Л.В. Педагогика взаимопонимания: занятия с родителями</a:t>
            </a:r>
          </a:p>
          <a:p>
            <a:pPr lvl="0"/>
            <a:r>
              <a:rPr lang="ru-RU" sz="2900" dirty="0" smtClean="0"/>
              <a:t>Автор-составитель Шитова Е.В. Работа с родителями Практические рекомендации и консультации по воспитанию детей 2-7 лет</a:t>
            </a:r>
          </a:p>
          <a:p>
            <a:pPr lvl="0"/>
            <a:r>
              <a:rPr lang="ru-RU" sz="2900" dirty="0" err="1" smtClean="0"/>
              <a:t>Резникова</a:t>
            </a:r>
            <a:r>
              <a:rPr lang="ru-RU" sz="2900" dirty="0" smtClean="0"/>
              <a:t> Н.С. Азбука дошкольного воспитания. Воспитываем без криков и упреков</a:t>
            </a:r>
          </a:p>
          <a:p>
            <a:pPr lvl="0"/>
            <a:r>
              <a:rPr lang="ru-RU" sz="2900" dirty="0" smtClean="0"/>
              <a:t>Панфилова М.А. </a:t>
            </a:r>
            <a:r>
              <a:rPr lang="ru-RU" sz="2900" dirty="0" err="1" smtClean="0"/>
              <a:t>Игротерапия</a:t>
            </a:r>
            <a:r>
              <a:rPr lang="ru-RU" sz="2900" dirty="0" smtClean="0"/>
              <a:t> общения</a:t>
            </a:r>
          </a:p>
          <a:p>
            <a:pPr lvl="0"/>
            <a:r>
              <a:rPr lang="ru-RU" sz="2900" dirty="0" smtClean="0"/>
              <a:t>Информационный центр «МЦФЭР Ресурсы образования» (Рыба-диск) программный комплекс «Психолого-педагогическое сопровождение» и «Психолого-педагогическая диагностика»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60648"/>
            <a:ext cx="5462235" cy="630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98178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РАЗДЕЛ I</a:t>
            </a:r>
            <a:r>
              <a:rPr lang="en-US" sz="27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</a:t>
            </a:r>
            <a:r>
              <a:rPr lang="ru-RU" sz="27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  СОДЕРЖАТЕЛЬНЫЙ РАЗДЕЛ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784976" cy="547260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800" b="1" dirty="0" smtClean="0"/>
              <a:t> </a:t>
            </a:r>
            <a:endParaRPr lang="ru-RU" sz="2400" dirty="0" smtClean="0"/>
          </a:p>
          <a:p>
            <a:r>
              <a:rPr lang="ru-RU" dirty="0" smtClean="0"/>
              <a:t>2.1. Психологическое сопровождение реализации основной общеобразовательной</a:t>
            </a:r>
          </a:p>
          <a:p>
            <a:r>
              <a:rPr lang="ru-RU" dirty="0" smtClean="0"/>
              <a:t> программы ДОУ по освоению образовательных областей в соответствии с ФГОС……16 </a:t>
            </a:r>
          </a:p>
          <a:p>
            <a:r>
              <a:rPr lang="ru-RU" dirty="0" smtClean="0"/>
              <a:t>2.2. Основные направления деятельности педагога-психолога…………………………...18</a:t>
            </a:r>
          </a:p>
          <a:p>
            <a:r>
              <a:rPr lang="ru-RU" dirty="0" smtClean="0"/>
              <a:t>2.3. Содержание деятельности педагога-психолога ……………………………………….22</a:t>
            </a:r>
          </a:p>
          <a:p>
            <a:r>
              <a:rPr lang="ru-RU" dirty="0" smtClean="0"/>
              <a:t>2.4. Организация работы педагога-психолога ДОУ</a:t>
            </a:r>
          </a:p>
          <a:p>
            <a:r>
              <a:rPr lang="ru-RU" dirty="0" smtClean="0"/>
              <a:t>2.4.1. Психологическое просвещение………………………………………………………..23</a:t>
            </a:r>
          </a:p>
          <a:p>
            <a:r>
              <a:rPr lang="ru-RU" dirty="0" smtClean="0"/>
              <a:t>2.4.2. Психологическая профилактика………………………………………………………25</a:t>
            </a:r>
          </a:p>
          <a:p>
            <a:r>
              <a:rPr lang="ru-RU" dirty="0" smtClean="0"/>
              <a:t>2.4.3. Психологическая диагностика………………………………………………………...26</a:t>
            </a:r>
          </a:p>
          <a:p>
            <a:r>
              <a:rPr lang="ru-RU" dirty="0" smtClean="0"/>
              <a:t>2.4.4. Развивающая и коррекционная работа ……………………………………………….28</a:t>
            </a:r>
          </a:p>
          <a:p>
            <a:r>
              <a:rPr lang="ru-RU" dirty="0" smtClean="0"/>
              <a:t>2.4.5. Психологическое консультирование …………………………………………………29</a:t>
            </a:r>
          </a:p>
          <a:p>
            <a:r>
              <a:rPr lang="ru-RU" dirty="0" smtClean="0"/>
              <a:t>2.5.  Критерии результативности деятельности педагога-психолога ДОУ……………….30 </a:t>
            </a:r>
          </a:p>
          <a:p>
            <a:r>
              <a:rPr lang="ru-RU" dirty="0" smtClean="0"/>
              <a:t>2.6   Организация системы взаимодействий педагога-психолога</a:t>
            </a:r>
          </a:p>
          <a:p>
            <a:r>
              <a:rPr lang="ru-RU" dirty="0" smtClean="0"/>
              <a:t>2.6.1. Взаимодействие педагога-психолога со специалистами ДОУ в условиях</a:t>
            </a:r>
          </a:p>
          <a:p>
            <a:r>
              <a:rPr lang="ru-RU" dirty="0" smtClean="0"/>
              <a:t> реализации ФГОС…………………………………………………………………………….31</a:t>
            </a:r>
          </a:p>
          <a:p>
            <a:r>
              <a:rPr lang="ru-RU" dirty="0" smtClean="0"/>
              <a:t>2.6.2. Взаимодействие  с семьями  воспитанников…………………………………………33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642194"/>
          </a:xfrm>
        </p:spPr>
        <p:txBody>
          <a:bodyPr>
            <a:normAutofit fontScale="90000"/>
          </a:bodyPr>
          <a:lstStyle/>
          <a:p>
            <a:pPr algn="r"/>
            <a:r>
              <a:rPr lang="ru-RU" sz="2200" b="1" i="1" dirty="0" smtClean="0">
                <a:solidFill>
                  <a:schemeClr val="accent1"/>
                </a:solidFill>
              </a:rPr>
              <a:t>Приложение 3</a:t>
            </a:r>
            <a:r>
              <a:rPr lang="ru-RU" sz="2200" dirty="0" smtClean="0">
                <a:solidFill>
                  <a:schemeClr val="accent1"/>
                </a:solidFill>
              </a:rPr>
              <a:t/>
            </a:r>
            <a:br>
              <a:rPr lang="ru-RU" sz="2200" dirty="0" smtClean="0">
                <a:solidFill>
                  <a:schemeClr val="accent1"/>
                </a:solidFill>
              </a:rPr>
            </a:br>
            <a:r>
              <a:rPr lang="ru-RU" sz="2200" i="1" dirty="0" smtClean="0">
                <a:solidFill>
                  <a:schemeClr val="accent1"/>
                </a:solidFill>
              </a:rPr>
              <a:t>Календарно-тематическое планирование педагога-психолога с детьми </a:t>
            </a:r>
            <a:r>
              <a:rPr lang="ru-RU" sz="2200" dirty="0" smtClean="0">
                <a:solidFill>
                  <a:schemeClr val="accent1"/>
                </a:solidFill>
              </a:rPr>
              <a:t/>
            </a:r>
            <a:br>
              <a:rPr lang="ru-RU" sz="2200" dirty="0" smtClean="0">
                <a:solidFill>
                  <a:schemeClr val="accent1"/>
                </a:solidFill>
              </a:rPr>
            </a:br>
            <a:r>
              <a:rPr lang="ru-RU" sz="2200" i="1" dirty="0" smtClean="0">
                <a:solidFill>
                  <a:schemeClr val="accent1"/>
                </a:solidFill>
              </a:rPr>
              <a:t>3-4 лет по программе «</a:t>
            </a:r>
            <a:r>
              <a:rPr lang="ru-RU" sz="2200" i="1" dirty="0" err="1" smtClean="0">
                <a:solidFill>
                  <a:schemeClr val="accent1"/>
                </a:solidFill>
              </a:rPr>
              <a:t>Цветик-семицветик</a:t>
            </a:r>
            <a:r>
              <a:rPr lang="ru-RU" sz="2200" i="1" dirty="0" smtClean="0">
                <a:solidFill>
                  <a:schemeClr val="accent1"/>
                </a:solidFill>
              </a:rPr>
              <a:t>» под ред.Н. Ю. </a:t>
            </a:r>
            <a:r>
              <a:rPr lang="ru-RU" sz="2200" i="1" dirty="0" err="1" smtClean="0">
                <a:solidFill>
                  <a:schemeClr val="accent1"/>
                </a:solidFill>
              </a:rPr>
              <a:t>Куражевой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435280" cy="4861520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smtClean="0"/>
              <a:t> </a:t>
            </a:r>
            <a:endParaRPr lang="ru-RU" dirty="0" smtClean="0"/>
          </a:p>
          <a:p>
            <a:r>
              <a:rPr lang="ru-RU" u="sng" dirty="0" smtClean="0"/>
              <a:t>Цель программы:</a:t>
            </a:r>
            <a:r>
              <a:rPr lang="ru-RU" dirty="0" smtClean="0"/>
              <a:t> Коррекция и развитие познавательных способностей.</a:t>
            </a:r>
          </a:p>
          <a:p>
            <a:r>
              <a:rPr lang="ru-RU" u="sng" dirty="0" smtClean="0"/>
              <a:t>Возрастная группа</a:t>
            </a:r>
            <a:r>
              <a:rPr lang="ru-RU" dirty="0" smtClean="0"/>
              <a:t>: дети 3-4 лет.</a:t>
            </a:r>
          </a:p>
          <a:p>
            <a:r>
              <a:rPr lang="ru-RU" u="sng" dirty="0" smtClean="0"/>
              <a:t>Продолжительность:</a:t>
            </a:r>
            <a:r>
              <a:rPr lang="ru-RU" dirty="0" smtClean="0"/>
              <a:t> Занятия проводятся раз в неделю продолжительностью 15 минут. </a:t>
            </a:r>
          </a:p>
          <a:p>
            <a:r>
              <a:rPr lang="ru-RU" dirty="0" smtClean="0"/>
              <a:t>Все эти особенности развития и определяют </a:t>
            </a:r>
            <a:r>
              <a:rPr lang="ru-RU" u="sng" dirty="0" smtClean="0"/>
              <a:t>основные задачи курса:</a:t>
            </a:r>
            <a:endParaRPr lang="ru-RU" dirty="0" smtClean="0"/>
          </a:p>
          <a:p>
            <a:pPr lvl="0"/>
            <a:r>
              <a:rPr lang="ru-RU" dirty="0" smtClean="0"/>
              <a:t>Создавать условия для проявления всех видов активности ребенка.</a:t>
            </a:r>
          </a:p>
          <a:p>
            <a:pPr lvl="0"/>
            <a:r>
              <a:rPr lang="ru-RU" dirty="0" smtClean="0"/>
              <a:t>Создавать условия для развития восприятия, внимания, памяти, мышления, воображения.</a:t>
            </a:r>
          </a:p>
          <a:p>
            <a:pPr lvl="0"/>
            <a:r>
              <a:rPr lang="ru-RU" dirty="0" smtClean="0"/>
              <a:t>Способствовать освоению разных способов взаимодействия со взрослым сверстником в игре и повседневном общении.</a:t>
            </a:r>
          </a:p>
          <a:p>
            <a:pPr lvl="0"/>
            <a:r>
              <a:rPr lang="ru-RU" dirty="0" smtClean="0"/>
              <a:t>Развивать способность подчинять свои действия правилам.</a:t>
            </a:r>
          </a:p>
          <a:p>
            <a:pPr lvl="0"/>
            <a:r>
              <a:rPr lang="ru-RU" dirty="0" smtClean="0"/>
              <a:t>Способствовать проявлению эмоциональной отзывчивости, восприимчивости</a:t>
            </a:r>
          </a:p>
          <a:p>
            <a:pPr lvl="0"/>
            <a:r>
              <a:rPr lang="ru-RU" dirty="0" smtClean="0"/>
              <a:t>Развивать первые «нравственные эмоции»: хорошо — плохо.</a:t>
            </a:r>
          </a:p>
          <a:p>
            <a:pPr lvl="0"/>
            <a:r>
              <a:rPr lang="ru-RU" dirty="0" smtClean="0"/>
              <a:t>Способствовать формированию позитивной самооценки.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498178"/>
          </a:xfrm>
        </p:spPr>
        <p:txBody>
          <a:bodyPr>
            <a:normAutofit fontScale="90000"/>
          </a:bodyPr>
          <a:lstStyle/>
          <a:p>
            <a:pPr algn="r"/>
            <a:r>
              <a:rPr lang="ru-RU" sz="2200" b="1" i="1" dirty="0" smtClean="0">
                <a:solidFill>
                  <a:schemeClr val="accent1"/>
                </a:solidFill>
              </a:rPr>
              <a:t>Приложение 4</a:t>
            </a:r>
            <a:r>
              <a:rPr lang="ru-RU" sz="2200" dirty="0" smtClean="0">
                <a:solidFill>
                  <a:schemeClr val="accent1"/>
                </a:solidFill>
              </a:rPr>
              <a:t/>
            </a:r>
            <a:br>
              <a:rPr lang="ru-RU" sz="2200" dirty="0" smtClean="0">
                <a:solidFill>
                  <a:schemeClr val="accent1"/>
                </a:solidFill>
              </a:rPr>
            </a:br>
            <a:r>
              <a:rPr lang="ru-RU" sz="2200" i="1" dirty="0" smtClean="0">
                <a:solidFill>
                  <a:schemeClr val="accent1"/>
                </a:solidFill>
              </a:rPr>
              <a:t>Календарно-тематическое планирование по программе С.В. Крюковой</a:t>
            </a:r>
            <a:r>
              <a:rPr lang="ru-RU" sz="2200" dirty="0" smtClean="0">
                <a:solidFill>
                  <a:schemeClr val="accent1"/>
                </a:solidFill>
              </a:rPr>
              <a:t/>
            </a:r>
            <a:br>
              <a:rPr lang="ru-RU" sz="2200" dirty="0" smtClean="0">
                <a:solidFill>
                  <a:schemeClr val="accent1"/>
                </a:solidFill>
              </a:rPr>
            </a:br>
            <a:r>
              <a:rPr lang="ru-RU" sz="2200" i="1" dirty="0" smtClean="0">
                <a:solidFill>
                  <a:schemeClr val="accent1"/>
                </a:solidFill>
              </a:rPr>
              <a:t>«Удивляюсь, злюсь, боюсь, хвастаюсь и радуюсь»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u="sng" dirty="0" smtClean="0"/>
              <a:t>Цель программы:</a:t>
            </a:r>
            <a:r>
              <a:rPr lang="ru-RU" dirty="0" smtClean="0"/>
              <a:t> Ввести ребенка в сложный мир человеческих эмоций, помочь прожить определенное эмоциональное состояние, объяснить, что оно обозначает, и дать ему словесное наименование.</a:t>
            </a:r>
          </a:p>
          <a:p>
            <a:r>
              <a:rPr lang="ru-RU" u="sng" dirty="0" smtClean="0"/>
              <a:t>Возрастная группа:</a:t>
            </a:r>
            <a:r>
              <a:rPr lang="ru-RU" dirty="0" smtClean="0"/>
              <a:t> дети 4-5 лет.</a:t>
            </a:r>
          </a:p>
          <a:p>
            <a:r>
              <a:rPr lang="ru-RU" u="sng" dirty="0" smtClean="0"/>
              <a:t>Продолжительность:</a:t>
            </a:r>
            <a:r>
              <a:rPr lang="ru-RU" dirty="0" smtClean="0"/>
              <a:t> Занятия проводятся один раз в неделю в форме </a:t>
            </a:r>
            <a:r>
              <a:rPr lang="ru-RU" dirty="0" err="1" smtClean="0"/>
              <a:t>мини­тренингов</a:t>
            </a:r>
            <a:r>
              <a:rPr lang="ru-RU" dirty="0" smtClean="0"/>
              <a:t> продолжительностью 20-30 минут. Оптимальное количество детей в группе 10-15 человек.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498178"/>
          </a:xfrm>
        </p:spPr>
        <p:txBody>
          <a:bodyPr>
            <a:normAutofit fontScale="90000"/>
          </a:bodyPr>
          <a:lstStyle/>
          <a:p>
            <a:pPr algn="r"/>
            <a:r>
              <a:rPr lang="ru-RU" sz="2200" b="1" i="1" dirty="0" smtClean="0">
                <a:solidFill>
                  <a:schemeClr val="accent1"/>
                </a:solidFill>
              </a:rPr>
              <a:t>Приложение 5</a:t>
            </a:r>
            <a:r>
              <a:rPr lang="ru-RU" sz="2200" dirty="0" smtClean="0">
                <a:solidFill>
                  <a:schemeClr val="accent1"/>
                </a:solidFill>
              </a:rPr>
              <a:t/>
            </a:r>
            <a:br>
              <a:rPr lang="ru-RU" sz="2200" dirty="0" smtClean="0">
                <a:solidFill>
                  <a:schemeClr val="accent1"/>
                </a:solidFill>
              </a:rPr>
            </a:br>
            <a:r>
              <a:rPr lang="ru-RU" sz="2200" i="1" dirty="0" smtClean="0">
                <a:solidFill>
                  <a:schemeClr val="accent1"/>
                </a:solidFill>
              </a:rPr>
              <a:t>Календарно-тематическое планирование педагога-психолога с детьми </a:t>
            </a:r>
            <a:r>
              <a:rPr lang="ru-RU" sz="2200" dirty="0" smtClean="0">
                <a:solidFill>
                  <a:schemeClr val="accent1"/>
                </a:solidFill>
              </a:rPr>
              <a:t/>
            </a:r>
            <a:br>
              <a:rPr lang="ru-RU" sz="2200" dirty="0" smtClean="0">
                <a:solidFill>
                  <a:schemeClr val="accent1"/>
                </a:solidFill>
              </a:rPr>
            </a:br>
            <a:r>
              <a:rPr lang="ru-RU" sz="2200" i="1" dirty="0" smtClean="0">
                <a:solidFill>
                  <a:schemeClr val="accent1"/>
                </a:solidFill>
              </a:rPr>
              <a:t>4-5 лет по программе «</a:t>
            </a:r>
            <a:r>
              <a:rPr lang="ru-RU" sz="2200" i="1" dirty="0" err="1" smtClean="0">
                <a:solidFill>
                  <a:schemeClr val="accent1"/>
                </a:solidFill>
              </a:rPr>
              <a:t>Цветик-семицветик</a:t>
            </a:r>
            <a:r>
              <a:rPr lang="ru-RU" sz="2200" i="1" dirty="0" smtClean="0">
                <a:solidFill>
                  <a:schemeClr val="accent1"/>
                </a:solidFill>
              </a:rPr>
              <a:t>» под ред.Н. Ю. </a:t>
            </a:r>
            <a:r>
              <a:rPr lang="ru-RU" sz="2200" i="1" dirty="0" err="1" smtClean="0">
                <a:solidFill>
                  <a:schemeClr val="accent1"/>
                </a:solidFill>
              </a:rPr>
              <a:t>Куражевой</a:t>
            </a:r>
            <a:r>
              <a:rPr lang="ru-RU" sz="2200" i="1" dirty="0" smtClean="0">
                <a:solidFill>
                  <a:schemeClr val="accent1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640960" cy="4896544"/>
          </a:xfrm>
        </p:spPr>
        <p:txBody>
          <a:bodyPr>
            <a:normAutofit fontScale="70000" lnSpcReduction="20000"/>
          </a:bodyPr>
          <a:lstStyle/>
          <a:p>
            <a:r>
              <a:rPr lang="ru-RU" u="sng" dirty="0" smtClean="0"/>
              <a:t>Цель программы:</a:t>
            </a:r>
            <a:r>
              <a:rPr lang="ru-RU" dirty="0" smtClean="0"/>
              <a:t> Коррекция и развитие познавательных способностей.</a:t>
            </a:r>
          </a:p>
          <a:p>
            <a:r>
              <a:rPr lang="ru-RU" u="sng" dirty="0" smtClean="0"/>
              <a:t>Возрастная группа</a:t>
            </a:r>
            <a:r>
              <a:rPr lang="ru-RU" dirty="0" smtClean="0"/>
              <a:t>: дети 4-5 лет.</a:t>
            </a:r>
          </a:p>
          <a:p>
            <a:r>
              <a:rPr lang="ru-RU" u="sng" dirty="0" smtClean="0"/>
              <a:t>Продолжительность:</a:t>
            </a:r>
            <a:r>
              <a:rPr lang="ru-RU" dirty="0" smtClean="0"/>
              <a:t> Занятия проводятся раз в неделю продолжительностью 20 минут. </a:t>
            </a:r>
          </a:p>
          <a:p>
            <a:r>
              <a:rPr lang="ru-RU" u="sng" dirty="0" smtClean="0"/>
              <a:t>Задачи психологического курса для детей 4-5 лет</a:t>
            </a:r>
            <a:endParaRPr lang="ru-RU" dirty="0" smtClean="0"/>
          </a:p>
          <a:p>
            <a:pPr lvl="0"/>
            <a:r>
              <a:rPr lang="ru-RU" dirty="0" smtClean="0"/>
              <a:t>Создавать условия для проявления познавательной активности.</a:t>
            </a:r>
          </a:p>
          <a:p>
            <a:pPr lvl="0"/>
            <a:r>
              <a:rPr lang="ru-RU" dirty="0" smtClean="0"/>
              <a:t>Способствовать самопознанию ребенка.</a:t>
            </a:r>
          </a:p>
          <a:p>
            <a:pPr lvl="0"/>
            <a:r>
              <a:rPr lang="ru-RU" dirty="0" smtClean="0"/>
              <a:t>Совершенствовать коммуникативные навыки.</a:t>
            </a:r>
          </a:p>
          <a:p>
            <a:pPr lvl="0"/>
            <a:r>
              <a:rPr lang="ru-RU" dirty="0" smtClean="0"/>
              <a:t>Способствовать проявлениям эмоциональной восприимчивости, отзывчивости</a:t>
            </a:r>
          </a:p>
          <a:p>
            <a:pPr lvl="0"/>
            <a:r>
              <a:rPr lang="ru-RU" dirty="0" smtClean="0"/>
              <a:t>Продолжать формировать умение подчинять свои действия правилам, усложняя деятельность через увеличение количества правил.</a:t>
            </a:r>
          </a:p>
          <a:p>
            <a:pPr lvl="0"/>
            <a:r>
              <a:rPr lang="ru-RU" dirty="0" smtClean="0"/>
              <a:t>Создавать условия для дальнейшего развития памяти, восприятия, мыш­ления, внимания, воображения.</a:t>
            </a:r>
          </a:p>
          <a:p>
            <a:pPr lvl="0"/>
            <a:r>
              <a:rPr lang="ru-RU" dirty="0" smtClean="0"/>
              <a:t>Формировать умение подчинять свое поведение нравственным нормам.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498178"/>
          </a:xfrm>
        </p:spPr>
        <p:txBody>
          <a:bodyPr>
            <a:normAutofit fontScale="90000"/>
          </a:bodyPr>
          <a:lstStyle/>
          <a:p>
            <a:pPr algn="r"/>
            <a:r>
              <a:rPr lang="ru-RU" sz="2200" b="1" i="1" dirty="0" smtClean="0">
                <a:solidFill>
                  <a:schemeClr val="accent1"/>
                </a:solidFill>
              </a:rPr>
              <a:t>Приложение 6</a:t>
            </a:r>
            <a:r>
              <a:rPr lang="ru-RU" sz="2200" dirty="0" smtClean="0">
                <a:solidFill>
                  <a:schemeClr val="accent1"/>
                </a:solidFill>
              </a:rPr>
              <a:t/>
            </a:r>
            <a:br>
              <a:rPr lang="ru-RU" sz="2200" dirty="0" smtClean="0">
                <a:solidFill>
                  <a:schemeClr val="accent1"/>
                </a:solidFill>
              </a:rPr>
            </a:br>
            <a:r>
              <a:rPr lang="ru-RU" sz="2200" i="1" dirty="0" smtClean="0">
                <a:solidFill>
                  <a:schemeClr val="accent1"/>
                </a:solidFill>
              </a:rPr>
              <a:t>Календарно-тематическое планирование педагога-психолога с детьми </a:t>
            </a:r>
            <a:r>
              <a:rPr lang="ru-RU" sz="2200" dirty="0" smtClean="0">
                <a:solidFill>
                  <a:schemeClr val="accent1"/>
                </a:solidFill>
              </a:rPr>
              <a:t/>
            </a:r>
            <a:br>
              <a:rPr lang="ru-RU" sz="2200" dirty="0" smtClean="0">
                <a:solidFill>
                  <a:schemeClr val="accent1"/>
                </a:solidFill>
              </a:rPr>
            </a:br>
            <a:r>
              <a:rPr lang="ru-RU" sz="2200" i="1" dirty="0" smtClean="0">
                <a:solidFill>
                  <a:schemeClr val="accent1"/>
                </a:solidFill>
              </a:rPr>
              <a:t>5-6 лет по программе «</a:t>
            </a:r>
            <a:r>
              <a:rPr lang="ru-RU" sz="2200" i="1" dirty="0" err="1" smtClean="0">
                <a:solidFill>
                  <a:schemeClr val="accent1"/>
                </a:solidFill>
              </a:rPr>
              <a:t>Цветик-семицветик</a:t>
            </a:r>
            <a:r>
              <a:rPr lang="ru-RU" sz="2200" i="1" dirty="0" smtClean="0">
                <a:solidFill>
                  <a:schemeClr val="accent1"/>
                </a:solidFill>
              </a:rPr>
              <a:t>» под ред.Н. Ю. </a:t>
            </a:r>
            <a:r>
              <a:rPr lang="ru-RU" sz="2200" i="1" dirty="0" err="1" smtClean="0">
                <a:solidFill>
                  <a:schemeClr val="accent1"/>
                </a:solidFill>
              </a:rPr>
              <a:t>Куражевой</a:t>
            </a:r>
            <a:r>
              <a:rPr lang="ru-RU" sz="2200" i="1" dirty="0" smtClean="0">
                <a:solidFill>
                  <a:schemeClr val="accent1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5005536"/>
          </a:xfrm>
        </p:spPr>
        <p:txBody>
          <a:bodyPr>
            <a:normAutofit fontScale="77500" lnSpcReduction="20000"/>
          </a:bodyPr>
          <a:lstStyle/>
          <a:p>
            <a:r>
              <a:rPr lang="ru-RU" u="sng" dirty="0" smtClean="0"/>
              <a:t>Цель программы:</a:t>
            </a:r>
            <a:r>
              <a:rPr lang="ru-RU" dirty="0" smtClean="0"/>
              <a:t> Коррекция и развитие познавательных способностей.</a:t>
            </a:r>
          </a:p>
          <a:p>
            <a:r>
              <a:rPr lang="ru-RU" u="sng" dirty="0" smtClean="0"/>
              <a:t>Возрастная группа</a:t>
            </a:r>
            <a:r>
              <a:rPr lang="ru-RU" dirty="0" smtClean="0"/>
              <a:t>: дети 5-6 лет.</a:t>
            </a:r>
          </a:p>
          <a:p>
            <a:r>
              <a:rPr lang="ru-RU" u="sng" dirty="0" smtClean="0"/>
              <a:t>Продолжительность:</a:t>
            </a:r>
            <a:r>
              <a:rPr lang="ru-RU" dirty="0" smtClean="0"/>
              <a:t> Занятия проводятся раз в неделю продолжительностью 25 минут. </a:t>
            </a:r>
          </a:p>
          <a:p>
            <a:r>
              <a:rPr lang="ru-RU" u="sng" dirty="0" smtClean="0"/>
              <a:t>Задачи психологического курса для детей 5-6 лет</a:t>
            </a:r>
            <a:endParaRPr lang="ru-RU" dirty="0" smtClean="0"/>
          </a:p>
          <a:p>
            <a:pPr lvl="0"/>
            <a:r>
              <a:rPr lang="ru-RU" dirty="0" smtClean="0"/>
              <a:t>Создавать условия для формирования элементов произвольности психи­ческих процессов у детей во всех видах деятельности.</a:t>
            </a:r>
          </a:p>
          <a:p>
            <a:pPr lvl="0"/>
            <a:r>
              <a:rPr lang="ru-RU" dirty="0" smtClean="0"/>
              <a:t>Поддерживать и создавать условия для развития творческого потенциала ребенка. Побуждать детей к проявлению инициативы и самостоятельности мыш­ления во всех видах деятельности.</a:t>
            </a:r>
          </a:p>
          <a:p>
            <a:pPr lvl="0"/>
            <a:r>
              <a:rPr lang="ru-RU" dirty="0" smtClean="0"/>
              <a:t>Способствовать самопознанию ребенка.</a:t>
            </a:r>
          </a:p>
          <a:p>
            <a:pPr lvl="0"/>
            <a:r>
              <a:rPr lang="ru-RU" dirty="0" smtClean="0"/>
              <a:t>Развивать </a:t>
            </a:r>
            <a:r>
              <a:rPr lang="ru-RU" dirty="0" err="1" smtClean="0"/>
              <a:t>саморегуляцию</a:t>
            </a:r>
            <a:r>
              <a:rPr lang="ru-RU" dirty="0" smtClean="0"/>
              <a:t> эмоциональных реакций.</a:t>
            </a:r>
          </a:p>
          <a:p>
            <a:pPr lvl="0"/>
            <a:r>
              <a:rPr lang="ru-RU" dirty="0" smtClean="0"/>
              <a:t>Совершенствовать коммуникативные навыки дошкольников, развивать совместную деятельность детей.</a:t>
            </a:r>
          </a:p>
          <a:p>
            <a:pPr lvl="0"/>
            <a:r>
              <a:rPr lang="ru-RU" dirty="0" smtClean="0"/>
              <a:t>Организовывать совместную деятельность с целью развития навыков сотрудничества.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498178"/>
          </a:xfrm>
        </p:spPr>
        <p:txBody>
          <a:bodyPr>
            <a:normAutofit fontScale="90000"/>
          </a:bodyPr>
          <a:lstStyle/>
          <a:p>
            <a:pPr algn="r"/>
            <a:r>
              <a:rPr lang="ru-RU" sz="2200" b="1" i="1" dirty="0" smtClean="0">
                <a:solidFill>
                  <a:schemeClr val="accent1"/>
                </a:solidFill>
              </a:rPr>
              <a:t>Приложение 7</a:t>
            </a:r>
            <a:r>
              <a:rPr lang="ru-RU" sz="2200" dirty="0" smtClean="0">
                <a:solidFill>
                  <a:schemeClr val="accent1"/>
                </a:solidFill>
              </a:rPr>
              <a:t/>
            </a:r>
            <a:br>
              <a:rPr lang="ru-RU" sz="2200" dirty="0" smtClean="0">
                <a:solidFill>
                  <a:schemeClr val="accent1"/>
                </a:solidFill>
              </a:rPr>
            </a:br>
            <a:r>
              <a:rPr lang="ru-RU" sz="2200" i="1" dirty="0" smtClean="0">
                <a:solidFill>
                  <a:schemeClr val="accent1"/>
                </a:solidFill>
              </a:rPr>
              <a:t>Календарно-тематическое планирование педагога-психолога с детьми </a:t>
            </a:r>
            <a:r>
              <a:rPr lang="ru-RU" sz="2200" dirty="0" smtClean="0">
                <a:solidFill>
                  <a:schemeClr val="accent1"/>
                </a:solidFill>
              </a:rPr>
              <a:t/>
            </a:r>
            <a:br>
              <a:rPr lang="ru-RU" sz="2200" dirty="0" smtClean="0">
                <a:solidFill>
                  <a:schemeClr val="accent1"/>
                </a:solidFill>
              </a:rPr>
            </a:br>
            <a:r>
              <a:rPr lang="ru-RU" sz="2200" i="1" dirty="0" smtClean="0">
                <a:solidFill>
                  <a:schemeClr val="accent1"/>
                </a:solidFill>
              </a:rPr>
              <a:t>6-7 лет по программе «</a:t>
            </a:r>
            <a:r>
              <a:rPr lang="ru-RU" sz="2200" i="1" dirty="0" err="1" smtClean="0">
                <a:solidFill>
                  <a:schemeClr val="accent1"/>
                </a:solidFill>
              </a:rPr>
              <a:t>Цветик-семицветик</a:t>
            </a:r>
            <a:r>
              <a:rPr lang="ru-RU" sz="2200" i="1" dirty="0" smtClean="0">
                <a:solidFill>
                  <a:schemeClr val="accent1"/>
                </a:solidFill>
              </a:rPr>
              <a:t>» под ред.Н. Ю. </a:t>
            </a:r>
            <a:r>
              <a:rPr lang="ru-RU" sz="2200" i="1" dirty="0" err="1" smtClean="0">
                <a:solidFill>
                  <a:schemeClr val="accent1"/>
                </a:solidFill>
              </a:rPr>
              <a:t>Куражевой</a:t>
            </a:r>
            <a:r>
              <a:rPr lang="ru-RU" sz="2200" i="1" dirty="0" smtClean="0">
                <a:solidFill>
                  <a:schemeClr val="accent1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005536"/>
          </a:xfrm>
        </p:spPr>
        <p:txBody>
          <a:bodyPr>
            <a:normAutofit fontScale="62500" lnSpcReduction="20000"/>
          </a:bodyPr>
          <a:lstStyle/>
          <a:p>
            <a:r>
              <a:rPr lang="ru-RU" u="sng" dirty="0" smtClean="0"/>
              <a:t>Цель программы:</a:t>
            </a:r>
            <a:r>
              <a:rPr lang="ru-RU" dirty="0" smtClean="0"/>
              <a:t> Коррекция и развитие познавательных способностей.</a:t>
            </a:r>
          </a:p>
          <a:p>
            <a:r>
              <a:rPr lang="ru-RU" u="sng" dirty="0" smtClean="0"/>
              <a:t>Возрастная группа</a:t>
            </a:r>
            <a:r>
              <a:rPr lang="ru-RU" dirty="0" smtClean="0"/>
              <a:t>: дети 6-7 лет.</a:t>
            </a:r>
          </a:p>
          <a:p>
            <a:r>
              <a:rPr lang="ru-RU" u="sng" dirty="0" smtClean="0"/>
              <a:t>Продолжительность:</a:t>
            </a:r>
            <a:r>
              <a:rPr lang="ru-RU" dirty="0" smtClean="0"/>
              <a:t> Занятия проводятся раз в неделю продолжительностью 30 минут. </a:t>
            </a:r>
          </a:p>
          <a:p>
            <a:r>
              <a:rPr lang="ru-RU" u="sng" dirty="0" smtClean="0"/>
              <a:t>Задачи психологического курса для детей 6-7 лет</a:t>
            </a:r>
            <a:endParaRPr lang="ru-RU" dirty="0" smtClean="0"/>
          </a:p>
          <a:p>
            <a:pPr lvl="0"/>
            <a:r>
              <a:rPr lang="ru-RU" dirty="0" smtClean="0"/>
              <a:t>Создавать условия для формирования произвольности психических про­цессов у детей во всех видах деятельности.</a:t>
            </a:r>
          </a:p>
          <a:p>
            <a:pPr lvl="0"/>
            <a:r>
              <a:rPr lang="ru-RU" dirty="0" smtClean="0"/>
              <a:t>Поддерживать и создавать условия для развития творческого потенциала ребенка.</a:t>
            </a:r>
          </a:p>
          <a:p>
            <a:pPr lvl="0"/>
            <a:r>
              <a:rPr lang="ru-RU" dirty="0" smtClean="0"/>
              <a:t>Побуждать детей к проявлению инициативы и самостоятельности мыш­ления во всех видах деятельности.</a:t>
            </a:r>
          </a:p>
          <a:p>
            <a:pPr lvl="0"/>
            <a:r>
              <a:rPr lang="ru-RU" dirty="0" smtClean="0"/>
              <a:t>Способствовать формированию самосознания и адекватной самооценки.</a:t>
            </a:r>
          </a:p>
          <a:p>
            <a:pPr lvl="0"/>
            <a:r>
              <a:rPr lang="ru-RU" dirty="0" smtClean="0"/>
              <a:t>Совершенствовать коммуникативные навыки, развивать совместную деятельность детей, навыки партнерского общения.</a:t>
            </a:r>
          </a:p>
          <a:p>
            <a:pPr lvl="0"/>
            <a:r>
              <a:rPr lang="ru-RU" dirty="0" smtClean="0"/>
              <a:t>Формировать этические представления.</a:t>
            </a:r>
          </a:p>
          <a:p>
            <a:pPr lvl="0"/>
            <a:r>
              <a:rPr lang="ru-RU" dirty="0" smtClean="0"/>
              <a:t>Способствовать развитию </a:t>
            </a:r>
            <a:r>
              <a:rPr lang="ru-RU" dirty="0" err="1" smtClean="0"/>
              <a:t>полоролевой</a:t>
            </a:r>
            <a:r>
              <a:rPr lang="ru-RU" dirty="0" smtClean="0"/>
              <a:t> идентификации.</a:t>
            </a:r>
          </a:p>
          <a:p>
            <a:pPr lvl="0"/>
            <a:r>
              <a:rPr lang="ru-RU" dirty="0" smtClean="0"/>
              <a:t>Способствовать формированию внутреннего плана действий через </a:t>
            </a:r>
            <a:r>
              <a:rPr lang="ru-RU" dirty="0" err="1" smtClean="0"/>
              <a:t>интериоризацию</a:t>
            </a:r>
            <a:r>
              <a:rPr lang="ru-RU" dirty="0" smtClean="0"/>
              <a:t> структуры деятельности.</a:t>
            </a:r>
          </a:p>
          <a:p>
            <a:pPr lvl="0"/>
            <a:r>
              <a:rPr lang="ru-RU" dirty="0" smtClean="0"/>
              <a:t>Способствовать развитию внутренней позиции ученика.</a:t>
            </a:r>
          </a:p>
          <a:p>
            <a:pPr lvl="0"/>
            <a:r>
              <a:rPr lang="ru-RU" dirty="0" smtClean="0"/>
              <a:t>Способствовать формированию учебно-познавательного мотива.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48680"/>
            <a:ext cx="7772400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1"/>
                </a:solidFill>
              </a:rPr>
              <a:t>РАЗДЕЛ  II</a:t>
            </a:r>
            <a:r>
              <a:rPr lang="en-US" sz="2700" b="1" dirty="0" smtClean="0">
                <a:solidFill>
                  <a:schemeClr val="accent1"/>
                </a:solidFill>
              </a:rPr>
              <a:t>I</a:t>
            </a:r>
            <a:r>
              <a:rPr lang="ru-RU" sz="2700" b="1" dirty="0" smtClean="0">
                <a:solidFill>
                  <a:schemeClr val="accent1"/>
                </a:solidFill>
              </a:rPr>
              <a:t>. ОРГАНИЗАЦИОННЫЙ РАЗДЕЛ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259632" y="1844824"/>
            <a:ext cx="7704856" cy="4752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 </a:t>
            </a:r>
            <a:endParaRPr lang="ru-RU" sz="2400" dirty="0" smtClean="0"/>
          </a:p>
          <a:p>
            <a:r>
              <a:rPr lang="ru-RU" dirty="0" smtClean="0"/>
              <a:t>3.1. Оснащение кабинета педагога-психолога………………………………………………36</a:t>
            </a:r>
          </a:p>
          <a:p>
            <a:r>
              <a:rPr lang="ru-RU" dirty="0" smtClean="0"/>
              <a:t>3.2. Материально-техническое обеспечение программы…………………………………...36</a:t>
            </a:r>
          </a:p>
          <a:p>
            <a:r>
              <a:rPr lang="ru-RU" dirty="0" smtClean="0"/>
              <a:t>3.3. Модель недели, циклограмма деятельности.…………………………………………...38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981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accent1"/>
                </a:solidFill>
              </a:rPr>
              <a:t>РАЗДЕЛ  </a:t>
            </a:r>
            <a:r>
              <a:rPr lang="en-US" sz="2700" b="1" dirty="0" smtClean="0">
                <a:solidFill>
                  <a:schemeClr val="accent1"/>
                </a:solidFill>
              </a:rPr>
              <a:t>IV</a:t>
            </a:r>
            <a:r>
              <a:rPr lang="ru-RU" sz="2700" b="1" dirty="0" smtClean="0">
                <a:solidFill>
                  <a:schemeClr val="accent1"/>
                </a:solidFill>
              </a:rPr>
              <a:t>. ДОПОЛНИТЕЛЬНЫЙ РАЗДЕЛ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ПРИЛОЖЕНИЯ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700808"/>
            <a:ext cx="8435280" cy="4752528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 smtClean="0"/>
              <a:t>Приложение 1</a:t>
            </a:r>
            <a:r>
              <a:rPr lang="ru-RU" dirty="0" smtClean="0"/>
              <a:t>   Примерный перечень диагностических методик</a:t>
            </a:r>
          </a:p>
          <a:p>
            <a:r>
              <a:rPr lang="ru-RU" i="1" dirty="0" smtClean="0"/>
              <a:t>Приложение 2   </a:t>
            </a:r>
            <a:r>
              <a:rPr lang="ru-RU" dirty="0" smtClean="0"/>
              <a:t>Распределение диагностических методик по возрастным группам</a:t>
            </a:r>
          </a:p>
          <a:p>
            <a:r>
              <a:rPr lang="ru-RU" i="1" dirty="0" smtClean="0"/>
              <a:t>Приложение 3  </a:t>
            </a:r>
            <a:r>
              <a:rPr lang="ru-RU" dirty="0" smtClean="0"/>
              <a:t>Календарно-тематическое планирование по программе С.В. Крюковой    «Удивляюсь, злюсь, боюсь, хвастаюсь и радуюсь»</a:t>
            </a:r>
          </a:p>
          <a:p>
            <a:r>
              <a:rPr lang="ru-RU" i="1" dirty="0" smtClean="0"/>
              <a:t>Приложение 4   </a:t>
            </a:r>
            <a:r>
              <a:rPr lang="ru-RU" dirty="0" smtClean="0"/>
              <a:t>Календарно-тематическое планирование педагога-психолога с детьми 3-4 лет по программе</a:t>
            </a:r>
            <a:r>
              <a:rPr lang="ru-RU" b="1" dirty="0" smtClean="0"/>
              <a:t> «</a:t>
            </a:r>
            <a:r>
              <a:rPr lang="ru-RU" dirty="0" err="1" smtClean="0"/>
              <a:t>Цветик-семицветик</a:t>
            </a:r>
            <a:r>
              <a:rPr lang="ru-RU" dirty="0" smtClean="0"/>
              <a:t>» под ред.Н. Ю. </a:t>
            </a:r>
            <a:r>
              <a:rPr lang="ru-RU" dirty="0" err="1" smtClean="0"/>
              <a:t>Куражевой</a:t>
            </a:r>
            <a:endParaRPr lang="ru-RU" dirty="0" smtClean="0"/>
          </a:p>
          <a:p>
            <a:r>
              <a:rPr lang="ru-RU" i="1" dirty="0" smtClean="0"/>
              <a:t>Приложение 5   </a:t>
            </a:r>
            <a:r>
              <a:rPr lang="ru-RU" dirty="0" smtClean="0"/>
              <a:t>Календарно-тематическое планирование педагога-психолога с детьми 4-5 лет по программе</a:t>
            </a:r>
            <a:r>
              <a:rPr lang="ru-RU" b="1" dirty="0" smtClean="0"/>
              <a:t> «</a:t>
            </a:r>
            <a:r>
              <a:rPr lang="ru-RU" dirty="0" err="1" smtClean="0"/>
              <a:t>Цветик-семицветик</a:t>
            </a:r>
            <a:r>
              <a:rPr lang="ru-RU" dirty="0" smtClean="0"/>
              <a:t>» под ред.Н. Ю. </a:t>
            </a:r>
            <a:r>
              <a:rPr lang="ru-RU" dirty="0" err="1" smtClean="0"/>
              <a:t>Куражевой</a:t>
            </a:r>
            <a:endParaRPr lang="ru-RU" dirty="0" smtClean="0"/>
          </a:p>
          <a:p>
            <a:r>
              <a:rPr lang="ru-RU" i="1" dirty="0" smtClean="0"/>
              <a:t>Приложение 6   </a:t>
            </a:r>
            <a:r>
              <a:rPr lang="ru-RU" dirty="0" smtClean="0"/>
              <a:t>Календарно-тематическое планирование педагога-психолога с детьми 5-6 лет по программе</a:t>
            </a:r>
            <a:r>
              <a:rPr lang="ru-RU" b="1" dirty="0" smtClean="0"/>
              <a:t> «</a:t>
            </a:r>
            <a:r>
              <a:rPr lang="ru-RU" dirty="0" err="1" smtClean="0"/>
              <a:t>Цветик-семицветик</a:t>
            </a:r>
            <a:r>
              <a:rPr lang="ru-RU" dirty="0" smtClean="0"/>
              <a:t>» под ред.Н. Ю. </a:t>
            </a:r>
            <a:r>
              <a:rPr lang="ru-RU" dirty="0" err="1" smtClean="0"/>
              <a:t>Куражевой</a:t>
            </a:r>
            <a:endParaRPr lang="ru-RU" dirty="0" smtClean="0"/>
          </a:p>
          <a:p>
            <a:r>
              <a:rPr lang="ru-RU" i="1" dirty="0" smtClean="0"/>
              <a:t>Приложение 7   </a:t>
            </a:r>
            <a:r>
              <a:rPr lang="ru-RU" dirty="0" smtClean="0"/>
              <a:t>Календарно-тематическое планирование с детьми 6-7 лет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</a:rPr>
              <a:t>I.  ЦЕЛЕВОЙ РАЗДЕЛ</a:t>
            </a:r>
            <a:r>
              <a:rPr lang="ru-RU" sz="2400" dirty="0" smtClean="0">
                <a:solidFill>
                  <a:schemeClr val="accent1"/>
                </a:solidFill>
              </a:rPr>
              <a:t/>
            </a:r>
            <a:br>
              <a:rPr lang="ru-RU" sz="2400" dirty="0" smtClean="0">
                <a:solidFill>
                  <a:schemeClr val="accent1"/>
                </a:solidFill>
              </a:rPr>
            </a:br>
            <a:r>
              <a:rPr lang="ru-RU" sz="2400" b="1" dirty="0" smtClean="0">
                <a:solidFill>
                  <a:schemeClr val="accent1"/>
                </a:solidFill>
              </a:rPr>
              <a:t>ПОЯСНИТЕЛЬНАЯ ЗАПИСКА</a:t>
            </a:r>
            <a:r>
              <a:rPr lang="ru-RU" sz="2400" dirty="0" smtClean="0">
                <a:solidFill>
                  <a:schemeClr val="accent1"/>
                </a:solidFill>
              </a:rPr>
              <a:t/>
            </a:r>
            <a:br>
              <a:rPr lang="ru-RU" sz="2400" dirty="0" smtClean="0">
                <a:solidFill>
                  <a:schemeClr val="accent1"/>
                </a:solidFill>
              </a:rPr>
            </a:br>
            <a:endParaRPr lang="ru-RU" sz="24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Деятельность современного педагога-психолога ДОУ направлена, с одной стороны, на создание условий для реализации возможностей развития ребенка в дошкольном возрасте, а с другой, на содействие становлению тех психологических новообразований, которые создадут фундамент развития в последующие возрастные периоды.</a:t>
            </a:r>
          </a:p>
          <a:p>
            <a:r>
              <a:rPr lang="ru-RU" dirty="0" smtClean="0"/>
              <a:t>Рабочая программа педагога-психолога разработана в соответствии с ООП  МБДОУ детский сад «</a:t>
            </a:r>
            <a:r>
              <a:rPr lang="ru-RU" dirty="0" err="1" smtClean="0"/>
              <a:t>Аленушка</a:t>
            </a:r>
            <a:r>
              <a:rPr lang="ru-RU" dirty="0" smtClean="0"/>
              <a:t>», разработанной на основе основной общеобразовательной программы дошкольного образования «Вдохновение» и в соответствии с введением в действие ФГОС.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570186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chemeClr val="accent1"/>
                </a:solidFill>
              </a:rPr>
              <a:t>Программа педагога-психолога разработана в соответствии со следующими нормативными документами: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772816"/>
            <a:ext cx="8435280" cy="468052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Федеральный закон РФ от 27.07.2012 № 273-ФЗ «Об образовании в Российской Федерации»;</a:t>
            </a:r>
          </a:p>
          <a:p>
            <a:pPr lvl="0"/>
            <a:r>
              <a:rPr lang="ru-RU" dirty="0" smtClean="0"/>
              <a:t>Постановление Главного государственного санитарного врача РФ от 15.05.2013 № 26 «Об утверждении </a:t>
            </a:r>
            <a:r>
              <a:rPr lang="ru-RU" dirty="0" err="1" smtClean="0"/>
              <a:t>СанПиН</a:t>
            </a:r>
            <a:r>
              <a:rPr lang="ru-RU" dirty="0" smtClean="0"/>
              <a:t> 2.4.1.3049-13 "Санитарно- эпидемиологические требования к устройству, содержанию и организации режима работы дошкольных образовательных организаций"»;</a:t>
            </a:r>
          </a:p>
          <a:p>
            <a:pPr lvl="0"/>
            <a:r>
              <a:rPr lang="ru-RU" dirty="0" smtClean="0"/>
              <a:t>Конституция РФ, ст. 43, 72;</a:t>
            </a:r>
          </a:p>
          <a:p>
            <a:pPr lvl="0"/>
            <a:r>
              <a:rPr lang="ru-RU" dirty="0" smtClean="0"/>
              <a:t>Конвенция о правах ребенка (1989г.); </a:t>
            </a:r>
          </a:p>
          <a:p>
            <a:pPr lvl="0"/>
            <a:r>
              <a:rPr lang="ru-RU" dirty="0" smtClean="0"/>
              <a:t>Приказ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от 30.08.2013 № 1014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образования»;</a:t>
            </a:r>
          </a:p>
          <a:p>
            <a:pPr lvl="0"/>
            <a:r>
              <a:rPr lang="ru-RU" dirty="0" smtClean="0"/>
              <a:t>Приказ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от 17.10.2013 № 1155 «Об утверждении Федерального государственного образовательного стандарта дошкольного образования»;</a:t>
            </a:r>
          </a:p>
          <a:p>
            <a:pPr lvl="0"/>
            <a:r>
              <a:rPr lang="ru-RU" dirty="0" smtClean="0"/>
              <a:t>Нормативные документы регионального и муниципального уровней.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570186"/>
          </a:xfrm>
        </p:spPr>
        <p:txBody>
          <a:bodyPr>
            <a:normAutofit/>
          </a:bodyPr>
          <a:lstStyle/>
          <a:p>
            <a:pPr algn="ctr"/>
            <a:r>
              <a:rPr lang="ru-RU" sz="2700" dirty="0" smtClean="0">
                <a:solidFill>
                  <a:schemeClr val="accent1"/>
                </a:solidFill>
              </a:rPr>
              <a:t>ДОУ обеспечивает развитие детей в возрасте</a:t>
            </a:r>
            <a:br>
              <a:rPr lang="ru-RU" sz="2700" dirty="0" smtClean="0">
                <a:solidFill>
                  <a:schemeClr val="accent1"/>
                </a:solidFill>
              </a:rPr>
            </a:br>
            <a:r>
              <a:rPr lang="ru-RU" sz="2700" dirty="0" smtClean="0">
                <a:solidFill>
                  <a:schemeClr val="accent1"/>
                </a:solidFill>
              </a:rPr>
              <a:t> от 1 года до 7 лет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образовательном учреждении функционируют 7 групп, планируемая наполняемость в 2020-2021 учебном году –170 -  175 чел.:</a:t>
            </a:r>
          </a:p>
          <a:p>
            <a:r>
              <a:rPr lang="ru-RU" dirty="0" smtClean="0"/>
              <a:t>Группа раннего возраста  от 1 года до 3 лет – 18 детей;</a:t>
            </a:r>
          </a:p>
          <a:p>
            <a:r>
              <a:rPr lang="ru-RU" dirty="0" smtClean="0"/>
              <a:t>Первая младшая группа от 2 до 3 лет – 20 детей;</a:t>
            </a:r>
          </a:p>
          <a:p>
            <a:r>
              <a:rPr lang="ru-RU" dirty="0" smtClean="0"/>
              <a:t>Вторая  младшая группа №1 от 3 до 4 лет – 20 ребенка;</a:t>
            </a:r>
          </a:p>
          <a:p>
            <a:r>
              <a:rPr lang="ru-RU" dirty="0" smtClean="0"/>
              <a:t>Вторая младшая группа №2 от 3 до 4 лет – 28 детей;</a:t>
            </a:r>
          </a:p>
          <a:p>
            <a:r>
              <a:rPr lang="ru-RU" dirty="0" smtClean="0"/>
              <a:t>Средняя группа от 4 до 5 лет – 25 детей;</a:t>
            </a:r>
          </a:p>
          <a:p>
            <a:r>
              <a:rPr lang="ru-RU" dirty="0" smtClean="0"/>
              <a:t>Старшая группа от 5 до 6 лет – 30 детей;</a:t>
            </a:r>
          </a:p>
          <a:p>
            <a:r>
              <a:rPr lang="ru-RU" dirty="0" smtClean="0"/>
              <a:t>Подготовительная к школе группа от 6 до 7 лет - 29  детей.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42617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sz="2700" dirty="0">
                <a:solidFill>
                  <a:schemeClr val="accent1"/>
                </a:solidFill>
                <a:latin typeface="+mj-lt"/>
              </a:rPr>
              <a:t>Педагог-психолог ДОУ осуществляет деятельность в пределах своей профессиональной компетентности, работая с детьми, имеющими разные уровни психического </a:t>
            </a:r>
            <a:r>
              <a:rPr lang="ru-RU" sz="2700" dirty="0" smtClean="0">
                <a:solidFill>
                  <a:schemeClr val="accent1"/>
                </a:solidFill>
                <a:latin typeface="+mj-lt"/>
              </a:rPr>
              <a:t>развития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5005536"/>
          </a:xfrm>
        </p:spPr>
        <p:txBody>
          <a:bodyPr>
            <a:normAutofit/>
          </a:bodyPr>
          <a:lstStyle/>
          <a:p>
            <a:r>
              <a:rPr lang="ru-RU" b="1" dirty="0" smtClean="0"/>
              <a:t>Цель программы</a:t>
            </a:r>
            <a:r>
              <a:rPr lang="ru-RU" dirty="0" smtClean="0"/>
              <a:t> определение основных направлений психологического сопровождения реализации образовательных инициатив для обеспечения полноценного формирования интегративных качеств дошкольников, в том числе общей культуры, развитие физических, интеллектуальных и личностных качеств; предпосылок учебной деятельности, обеспечивающих социальную успешность, сохранение и укрепление здоровья детей дошкольного возраста, коррекцию недостатков в их психическом развитии.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75</TotalTime>
  <Words>2636</Words>
  <Application>Microsoft Office PowerPoint</Application>
  <PresentationFormat>Экран (4:3)</PresentationFormat>
  <Paragraphs>280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34</vt:i4>
      </vt:variant>
    </vt:vector>
  </HeadingPairs>
  <TitlesOfParts>
    <vt:vector size="36" baseType="lpstr">
      <vt:lpstr>Справедливость</vt:lpstr>
      <vt:lpstr>1_Справедливость</vt:lpstr>
      <vt:lpstr>Рабочая программа  педагога-психолога МБДОУ Детский сад «Аленушка» </vt:lpstr>
      <vt:lpstr>  Содержание: Раздел I.  ЦЕЛЕВОЙ РАЗДЕЛ  </vt:lpstr>
      <vt:lpstr>РАЗДЕЛ II.  СОДЕРЖАТЕЛЬНЫЙ РАЗДЕЛ </vt:lpstr>
      <vt:lpstr> РАЗДЕЛ  III. ОРГАНИЗАЦИОННЫЙ РАЗДЕЛ  </vt:lpstr>
      <vt:lpstr>РАЗДЕЛ  IV. ДОПОЛНИТЕЛЬНЫЙ РАЗДЕЛ ПРИЛОЖЕНИЯ </vt:lpstr>
      <vt:lpstr>I.  ЦЕЛЕВОЙ РАЗДЕЛ ПОЯСНИТЕЛЬНАЯ ЗАПИСКА </vt:lpstr>
      <vt:lpstr>Программа педагога-психолога разработана в соответствии со следующими нормативными документами: </vt:lpstr>
      <vt:lpstr>ДОУ обеспечивает развитие детей в возрасте  от 1 года до 7 лет </vt:lpstr>
      <vt:lpstr>Педагог-психолог ДОУ осуществляет деятельность в пределах своей профессиональной компетентности, работая с детьми, имеющими разные уровни психического развития </vt:lpstr>
      <vt:lpstr>Данная цель конкретизируется в следующих задачах: </vt:lpstr>
      <vt:lpstr>Задачи психологического сопровождения конкретизируются в зависимости от возраста детей, уровня их развития: </vt:lpstr>
      <vt:lpstr>Основные направления деятельности педагога-психолога Работа с детьми </vt:lpstr>
      <vt:lpstr>Работа с педагогами </vt:lpstr>
      <vt:lpstr>Работа с родителями </vt:lpstr>
      <vt:lpstr>Психодиагностика </vt:lpstr>
      <vt:lpstr>Методики исследования познавательной сферы </vt:lpstr>
      <vt:lpstr>Методики изучения особенностей личности дошкольников </vt:lpstr>
      <vt:lpstr>Типология методик психологического обследования детско-родительских отношений в семье </vt:lpstr>
      <vt:lpstr>Психопрофилактика </vt:lpstr>
      <vt:lpstr>Коррекционная и развивающая работа </vt:lpstr>
      <vt:lpstr>   Объектом коррекционной и развивающей работы являются проблемы в познавательной, эмоциональной, мотивационной, волевой, поведенческой сферах, которые влияют, в конечном счете на формирование у дошкольников интегративных качеств и на развитие ребенка в целом.   </vt:lpstr>
      <vt:lpstr>Психокоррекционная система в условиях ДОУ представляет собой дифференцированные циклы игр, специальных и комбинированных занятий, направленных на стабилизацию и структурирование психического развития детей. </vt:lpstr>
      <vt:lpstr>Психологическое консультирование</vt:lpstr>
      <vt:lpstr>Психологическое просвещение</vt:lpstr>
      <vt:lpstr>- Проведение систематизированного психологического просвещения педагогов в форме семинаров, конференций, практикумов по темам: </vt:lpstr>
      <vt:lpstr>Проведение систематизированного психологического просвещения родителей в форме родительских собраний, круглых столов, тренингов и пр. с обязательным учетом в тематике возраста детей и актуальности рассматриваемых тем для родителей по темам: </vt:lpstr>
      <vt:lpstr>Материально-техническое обеспечение программы Перечень программ,  технологий, пособий </vt:lpstr>
      <vt:lpstr>Слайд 28</vt:lpstr>
      <vt:lpstr>Слайд 29</vt:lpstr>
      <vt:lpstr>Приложение 3 Календарно-тематическое планирование педагога-психолога с детьми  3-4 лет по программе «Цветик-семицветик» под ред.Н. Ю. Куражевой </vt:lpstr>
      <vt:lpstr>Приложение 4 Календарно-тематическое планирование по программе С.В. Крюковой «Удивляюсь, злюсь, боюсь, хвастаюсь и радуюсь» </vt:lpstr>
      <vt:lpstr>Приложение 5 Календарно-тематическое планирование педагога-психолога с детьми  4-5 лет по программе «Цветик-семицветик» под ред.Н. Ю. Куражевой  </vt:lpstr>
      <vt:lpstr>Приложение 6 Календарно-тематическое планирование педагога-психолога с детьми  5-6 лет по программе «Цветик-семицветик» под ред.Н. Ю. Куражевой  </vt:lpstr>
      <vt:lpstr>Приложение 7 Календарно-тематическое планирование педагога-психолога с детьми  6-7 лет по программе «Цветик-семицветик» под ред.Н. Ю. Куражевой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Рабочая программа  педагога-психолога МБДОУ Детский сад «Аленушка» </dc:title>
  <dc:creator>Алёнушка2</dc:creator>
  <cp:lastModifiedBy>Алёнушка2</cp:lastModifiedBy>
  <cp:revision>18</cp:revision>
  <dcterms:created xsi:type="dcterms:W3CDTF">2020-11-29T09:57:53Z</dcterms:created>
  <dcterms:modified xsi:type="dcterms:W3CDTF">2020-11-29T11:47:52Z</dcterms:modified>
</cp:coreProperties>
</file>