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1" r:id="rId3"/>
    <p:sldId id="258" r:id="rId4"/>
    <p:sldId id="259" r:id="rId5"/>
    <p:sldId id="257" r:id="rId6"/>
    <p:sldId id="260" r:id="rId7"/>
    <p:sldId id="269" r:id="rId8"/>
    <p:sldId id="262" r:id="rId9"/>
    <p:sldId id="263" r:id="rId10"/>
    <p:sldId id="264" r:id="rId11"/>
    <p:sldId id="266" r:id="rId12"/>
    <p:sldId id="265" r:id="rId13"/>
    <p:sldId id="267" r:id="rId14"/>
    <p:sldId id="268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2400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506352893217992E-3"/>
          <c:y val="4.2105074193577322E-3"/>
          <c:w val="0.61458307952152591"/>
          <c:h val="0.844347001004454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Ханты</c:v>
                </c:pt>
                <c:pt idx="1">
                  <c:v>Ненцы</c:v>
                </c:pt>
                <c:pt idx="2">
                  <c:v>Русские </c:v>
                </c:pt>
                <c:pt idx="3">
                  <c:v>Татары</c:v>
                </c:pt>
                <c:pt idx="4">
                  <c:v>Калмыки</c:v>
                </c:pt>
                <c:pt idx="5">
                  <c:v>Украинцы</c:v>
                </c:pt>
                <c:pt idx="6">
                  <c:v>Коми</c:v>
                </c:pt>
                <c:pt idx="7">
                  <c:v>Дагестанцы</c:v>
                </c:pt>
                <c:pt idx="8">
                  <c:v>Ногайцы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37</c:v>
                </c:pt>
                <c:pt idx="1">
                  <c:v>4</c:v>
                </c:pt>
                <c:pt idx="2">
                  <c:v>34</c:v>
                </c:pt>
                <c:pt idx="3">
                  <c:v>1.7</c:v>
                </c:pt>
                <c:pt idx="4">
                  <c:v>7</c:v>
                </c:pt>
                <c:pt idx="5">
                  <c:v>0.5</c:v>
                </c:pt>
                <c:pt idx="6">
                  <c:v>16</c:v>
                </c:pt>
                <c:pt idx="7">
                  <c:v>0.5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681431329869348"/>
          <c:y val="5.2621939517606048E-2"/>
          <c:w val="0.27119659733154317"/>
          <c:h val="0.568706741079129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r="47794"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183715" y="2011566"/>
            <a:ext cx="4667398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толерантности у детей дошкольного возраста посредством этнокультурной социализации в рамках детско-родительского клуба </a:t>
            </a:r>
            <a:br>
              <a:rPr lang="ru-RU" sz="2800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«Многонациональный Ямал»</a:t>
            </a:r>
            <a:endParaRPr lang="ru-RU" sz="2800" spc="50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Windows\Desktop\narody_mira_dlya_detey_4-500x4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4329" y="3977255"/>
            <a:ext cx="2809038" cy="2651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0" y="365127"/>
            <a:ext cx="6137909" cy="76873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Задача №2 Организация совместной деятельности детей, воспитателей, родителей.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1973" y="1070842"/>
            <a:ext cx="6650131" cy="335677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Все совместные мероприятия с родителями проводятся как презентация национальных традиций с активным вовлечением с совместную деятельность родитель- ребёнок- воспитатель.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Основные организационные формы:</a:t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совместная деятельность в форме праздника- развлечения;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тематические выставки;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работа в мини-музеи детского сада 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Методы и приемы:</a:t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сюжетно-ролевые игры, подвижные игры;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проектирование;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конкурсы, викторины;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• коллективно-творческие дела;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Учебно-тематический план.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28800" y="4380030"/>
          <a:ext cx="5855368" cy="215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182"/>
                <a:gridCol w="1387182"/>
                <a:gridCol w="1387182"/>
                <a:gridCol w="16938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занятий в неделю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 занятий в месяц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 занятий в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детей 4-5 лет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детей 5-6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детей 6-7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>
            <a:off x="3616271" y="5362414"/>
            <a:ext cx="289302" cy="116237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918129" y="5295255"/>
            <a:ext cx="289302" cy="1183037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462793" y="5310753"/>
            <a:ext cx="185980" cy="123469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019227" y="5265808"/>
          <a:ext cx="265107" cy="1310640"/>
        </p:xfrm>
        <a:graphic>
          <a:graphicData uri="http://schemas.openxmlformats.org/drawingml/2006/table">
            <a:tbl>
              <a:tblPr/>
              <a:tblGrid>
                <a:gridCol w="265107"/>
              </a:tblGrid>
              <a:tr h="127086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совместное</a:t>
                      </a:r>
                      <a:endParaRPr lang="ru-RU" sz="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8610" y="365126"/>
            <a:ext cx="5996739" cy="1325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Программное содержание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71650" y="1285875"/>
          <a:ext cx="5924550" cy="403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50"/>
                <a:gridCol w="4419600"/>
              </a:tblGrid>
              <a:tr h="629546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</a:tr>
              <a:tr h="87754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Сентябрь</a:t>
                      </a:r>
                    </a:p>
                    <a:p>
                      <a:r>
                        <a:rPr lang="ru-RU" sz="1000" dirty="0" smtClean="0"/>
                        <a:t>          октябрь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Национальное  творчество (литературное, музыкальное,</a:t>
                      </a:r>
                      <a:r>
                        <a:rPr lang="ru-RU" baseline="0" dirty="0" smtClean="0"/>
                        <a:t> художественное, </a:t>
                      </a:r>
                      <a:r>
                        <a:rPr lang="ru-RU" dirty="0" smtClean="0"/>
                        <a:t>танцевальное)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6867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Ноябрь</a:t>
                      </a:r>
                    </a:p>
                    <a:p>
                      <a:r>
                        <a:rPr lang="ru-RU" sz="1000" dirty="0" smtClean="0"/>
                        <a:t>         декабрь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Национальные игры </a:t>
                      </a:r>
                      <a:endParaRPr lang="ru-RU" dirty="0"/>
                    </a:p>
                  </a:txBody>
                  <a:tcPr/>
                </a:tc>
              </a:tr>
              <a:tr h="6867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Январь </a:t>
                      </a:r>
                    </a:p>
                    <a:p>
                      <a:r>
                        <a:rPr lang="ru-RU" sz="1000" dirty="0" smtClean="0"/>
                        <a:t>        февраль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</a:t>
                      </a:r>
                      <a:r>
                        <a:rPr lang="ru-RU" baseline="0" dirty="0" smtClean="0"/>
                        <a:t> кухня</a:t>
                      </a:r>
                      <a:endParaRPr lang="ru-RU" dirty="0"/>
                    </a:p>
                  </a:txBody>
                  <a:tcPr/>
                </a:tc>
              </a:tr>
              <a:tr h="6867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март</a:t>
                      </a:r>
                    </a:p>
                    <a:p>
                      <a:r>
                        <a:rPr lang="ru-RU" sz="1000" dirty="0" smtClean="0"/>
                        <a:t>         апрель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Национальный костюм</a:t>
                      </a:r>
                      <a:endParaRPr lang="ru-RU" dirty="0"/>
                    </a:p>
                  </a:txBody>
                  <a:tcPr/>
                </a:tc>
              </a:tr>
              <a:tr h="47117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национальной</a:t>
                      </a:r>
                      <a:r>
                        <a:rPr lang="ru-RU" baseline="0" dirty="0" smtClean="0"/>
                        <a:t> истории и быта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43125" y="5619750"/>
            <a:ext cx="6010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совместные мероприятия с родителями проводятся как презентация национальных традиций с активным вовлечением с совместную деятельность родитель- ребёнок- воспитатель.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274" y="365126"/>
            <a:ext cx="6125076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Задача№3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Оценка эффективности проделанной работы</a:t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1025" y="2638425"/>
            <a:ext cx="7800975" cy="14668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Аналитический показатель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-Повышение посещаемости мероприятий;</a:t>
            </a:r>
            <a:endParaRPr lang="ru-RU" dirty="0" smtClean="0">
              <a:solidFill>
                <a:schemeClr val="tx1"/>
              </a:solidFill>
              <a:sym typeface="Symbol"/>
            </a:endParaRPr>
          </a:p>
          <a:p>
            <a:r>
              <a:rPr lang="ru-RU" dirty="0" smtClean="0">
                <a:solidFill>
                  <a:schemeClr val="tx1"/>
                </a:solidFill>
                <a:sym typeface="Symbol"/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 более высокая активность родителей (законных представителей) в воспитательно-образовательном процессе;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59245" y="4294132"/>
            <a:ext cx="6696075" cy="18859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Основной показатель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Мотивационный, когнитивный, эмоционально-волевой и поведенческий критерий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76400" y="1714500"/>
            <a:ext cx="5343525" cy="6953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ПОКАЗАТЕЛИ ЭФФЕКТИВНОСТИ РАБОТЫ ДЕТСКО-РОДИТЕЛЬСКОГО КЛУБА: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350" y="365126"/>
            <a:ext cx="5715000" cy="14350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indows\Desktop\Елизавета\Лизины проекты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104" y="599088"/>
            <a:ext cx="7609585" cy="578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690" y="365126"/>
            <a:ext cx="6544660" cy="103800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Социальный эффект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7724" y="1355833"/>
            <a:ext cx="2995449" cy="1135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Внутренний социум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1450" y="1340068"/>
            <a:ext cx="3042744" cy="1135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Внешний социум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3849" y="2538249"/>
            <a:ext cx="2617076" cy="4099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*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Повышения уровня профессиональной удовлетворённости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*Улучшение условий труда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*Повышение уровня квалификации педагогов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*Выбор индивидуальной образовательной траектории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399" y="2585543"/>
            <a:ext cx="2822027" cy="3831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Повышение: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*Удовлетворенности родителей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*Качества  образования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*Эффективности деятельности ОО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*Имиджа ДОО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992" y="365127"/>
            <a:ext cx="5982357" cy="71744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Срок начала и окончания проекта с 01.09.2019г. по 25.05.2022г.</a:t>
            </a:r>
            <a:r>
              <a:rPr lang="ru-RU" sz="3600" b="1" dirty="0" smtClean="0">
                <a:latin typeface="Segoe Print" panose="02000600000000000000" pitchFamily="2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Segoe Print" panose="02000600000000000000" pitchFamily="2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5021" y="882869"/>
            <a:ext cx="6970329" cy="5294094"/>
          </a:xfrm>
        </p:spPr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Куратор проекта:</a:t>
            </a:r>
          </a:p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Заведующий МБДОУ « ДС»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Гавричкова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Л.В.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Список разработчиков Проекта: 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Тасьманова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О.Р.- воспитатель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Хатанзеева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Н.И. –воспитатель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Конева Н.Я.- воспитатель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Исупова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НМ.- педагог-психолог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Баженова Т.А.- социальный педагог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Уткина О.Н.- музыкальный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Конева М.Н.-инструктор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физо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738" y="483476"/>
            <a:ext cx="5423337" cy="1827461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Толерантность для России имеет особое значение 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Как подчеркнул В.Путин, «толерантность лежит в основе российской государственности, поскольку Россия на всем протяжении своей тысячелетней истории вкладывалось как многонациональное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государство».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5434" y="3888828"/>
            <a:ext cx="6611008" cy="27484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Декларация принципов толерантности, утвержденная на генеральной конференции ЮНЕСКО 16 ноября 1995 года, гласит: толерантность означает 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индивидуальности. Ей способствуют знания, открытость, общение и свобода мысли, совести и убеждений. Толерантность - гармония в многообразии. Это не только моральный долг, но и политическая и правовая потребность.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70538" y="2511971"/>
            <a:ext cx="6721365" cy="130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Во всеобщей декларации прав человека ООН сказано: «Образование должно содействовать взаимопониманию, терпимости, дружбе между всеми народами, расовыми и религиозными группами и должно содействовать деятельности ООН по поддержанию мира».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Windows\Desktop\Елизавета\Лизины проекты\580c4d4f13890102e23488c76c1b37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92799"/>
            <a:ext cx="3125618" cy="213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Windows\Desktop\Елизавета\Лизины проекты\Dm53yXqXgAA-dx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7" y="2572249"/>
            <a:ext cx="1828800" cy="154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Windows\Desktop\Елизавета\Лизины проекты\unesco-log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145" y="4456386"/>
            <a:ext cx="1996966" cy="149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552" y="365127"/>
            <a:ext cx="6574317" cy="8435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Предпосылки реализации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8621" y="1082567"/>
            <a:ext cx="4983242" cy="1828799"/>
          </a:xfrm>
        </p:spPr>
        <p:txBody>
          <a:bodyPr>
            <a:normAutofit fontScale="92500" lnSpcReduction="10000"/>
          </a:bodyPr>
          <a:lstStyle/>
          <a:p>
            <a:pPr marL="82550" lvl="0" algn="just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dirty="0" smtClean="0">
                <a:latin typeface="Times New Roman" pitchFamily="18" charset="0"/>
              </a:rPr>
              <a:t>Указ Президента РФ от 07.05.2018г. № 204 «О национальных целях и стратегических задачах развития РФ на период до 2024 года</a:t>
            </a:r>
          </a:p>
          <a:p>
            <a:pPr marL="82550" lvl="0" algn="just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dirty="0" smtClean="0">
                <a:latin typeface="Times New Roman" pitchFamily="18" charset="0"/>
              </a:rPr>
              <a:t>Постановление Правительства РФ от 15.10.2016г. № 1050 «Об организации проектной деятельности в Правительстве РФ»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1272" y="1679172"/>
            <a:ext cx="2842953" cy="141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Формальные основания для инициации проекта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2472" y="2881938"/>
            <a:ext cx="56692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0" algn="just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26.12.2017г. № 1642 «Об утверждении государственной программы Российской Федерации развития образования» 2018-2025годы»</a:t>
            </a:r>
          </a:p>
          <a:p>
            <a:pPr marL="82550" lvl="0" algn="just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 Поручение Президента РФ от 23.12.2015 «Обеспечить формирование национальной системы учительского роста»</a:t>
            </a:r>
          </a:p>
          <a:p>
            <a:pPr marL="82550" lvl="0" algn="just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«Поддержка семей имеющих детей»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4497" y="2942898"/>
            <a:ext cx="2827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Связь с государственными программами Российской Федерации</a:t>
            </a:r>
          </a:p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597183" y="4035195"/>
            <a:ext cx="1471450" cy="1182414"/>
            <a:chOff x="3042273" y="635300"/>
            <a:chExt cx="259227" cy="276999"/>
          </a:xfrm>
        </p:grpSpPr>
        <p:sp>
          <p:nvSpPr>
            <p:cNvPr id="11" name="object 14"/>
            <p:cNvSpPr/>
            <p:nvPr/>
          </p:nvSpPr>
          <p:spPr>
            <a:xfrm>
              <a:off x="3042273" y="635300"/>
              <a:ext cx="259227" cy="276999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38784" y="750149"/>
                  </a:lnTo>
                  <a:lnTo>
                    <a:pt x="496877" y="735843"/>
                  </a:lnTo>
                  <a:lnTo>
                    <a:pt x="551047" y="712949"/>
                  </a:lnTo>
                  <a:lnTo>
                    <a:pt x="600517" y="682245"/>
                  </a:lnTo>
                  <a:lnTo>
                    <a:pt x="644509" y="644509"/>
                  </a:lnTo>
                  <a:lnTo>
                    <a:pt x="682245" y="600517"/>
                  </a:lnTo>
                  <a:lnTo>
                    <a:pt x="712949" y="551047"/>
                  </a:lnTo>
                  <a:lnTo>
                    <a:pt x="735843" y="496877"/>
                  </a:lnTo>
                  <a:lnTo>
                    <a:pt x="750149" y="438784"/>
                  </a:lnTo>
                  <a:lnTo>
                    <a:pt x="755091" y="377545"/>
                  </a:lnTo>
                  <a:lnTo>
                    <a:pt x="753839" y="346581"/>
                  </a:lnTo>
                  <a:lnTo>
                    <a:pt x="744118" y="286818"/>
                  </a:lnTo>
                  <a:lnTo>
                    <a:pt x="725421" y="230589"/>
                  </a:lnTo>
                  <a:lnTo>
                    <a:pt x="698525" y="178672"/>
                  </a:lnTo>
                  <a:lnTo>
                    <a:pt x="664207" y="131844"/>
                  </a:lnTo>
                  <a:lnTo>
                    <a:pt x="623246" y="90883"/>
                  </a:lnTo>
                  <a:lnTo>
                    <a:pt x="576418" y="56565"/>
                  </a:lnTo>
                  <a:lnTo>
                    <a:pt x="524501" y="29669"/>
                  </a:lnTo>
                  <a:lnTo>
                    <a:pt x="468272" y="10972"/>
                  </a:lnTo>
                  <a:lnTo>
                    <a:pt x="408509" y="1251"/>
                  </a:lnTo>
                  <a:lnTo>
                    <a:pt x="377545" y="0"/>
                  </a:lnTo>
                  <a:lnTo>
                    <a:pt x="346581" y="1251"/>
                  </a:lnTo>
                  <a:lnTo>
                    <a:pt x="286818" y="10972"/>
                  </a:lnTo>
                  <a:lnTo>
                    <a:pt x="230589" y="29669"/>
                  </a:lnTo>
                  <a:lnTo>
                    <a:pt x="178672" y="56565"/>
                  </a:lnTo>
                  <a:lnTo>
                    <a:pt x="131844" y="90883"/>
                  </a:lnTo>
                  <a:lnTo>
                    <a:pt x="90883" y="131844"/>
                  </a:lnTo>
                  <a:lnTo>
                    <a:pt x="56565" y="178672"/>
                  </a:lnTo>
                  <a:lnTo>
                    <a:pt x="29669" y="230589"/>
                  </a:lnTo>
                  <a:lnTo>
                    <a:pt x="10972" y="286818"/>
                  </a:lnTo>
                  <a:lnTo>
                    <a:pt x="1251" y="346581"/>
                  </a:lnTo>
                  <a:lnTo>
                    <a:pt x="0" y="377545"/>
                  </a:lnTo>
                  <a:lnTo>
                    <a:pt x="1251" y="408509"/>
                  </a:lnTo>
                  <a:lnTo>
                    <a:pt x="10972" y="468272"/>
                  </a:lnTo>
                  <a:lnTo>
                    <a:pt x="29669" y="524501"/>
                  </a:lnTo>
                  <a:lnTo>
                    <a:pt x="56565" y="576418"/>
                  </a:lnTo>
                  <a:lnTo>
                    <a:pt x="90883" y="623246"/>
                  </a:lnTo>
                  <a:lnTo>
                    <a:pt x="131844" y="664207"/>
                  </a:lnTo>
                  <a:lnTo>
                    <a:pt x="178672" y="698525"/>
                  </a:lnTo>
                  <a:lnTo>
                    <a:pt x="230589" y="725421"/>
                  </a:lnTo>
                  <a:lnTo>
                    <a:pt x="286818" y="744118"/>
                  </a:lnTo>
                  <a:lnTo>
                    <a:pt x="346581" y="75383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chemeClr val="accent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pic>
          <p:nvPicPr>
            <p:cNvPr id="12" name="Picture 2" descr="ÐÐ°ÑÑÐ¸Ð½ÐºÐ¸ Ð¿Ð¾ Ð·Ð°Ð¿ÑÐ¾ÑÑ Ð³ÐµÑÐ± ÑÑ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269" y="665928"/>
              <a:ext cx="195824" cy="214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http://ugranow.ru/wp-content/uploads/2016/02/R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27" y="5354783"/>
            <a:ext cx="1548841" cy="11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63309" y="5927834"/>
            <a:ext cx="531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проект «Готовимся к школе»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9" y="189186"/>
            <a:ext cx="6952593" cy="117024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00000"/>
              </a:lnSpc>
            </a:pPr>
            <a:r>
              <a:rPr lang="ru-RU" sz="1600" spc="50" dirty="0" smtClean="0">
                <a:ln w="11430"/>
                <a:latin typeface="+mn-lt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+mn-lt"/>
              </a:rPr>
              <a:t>Формировать основы национального самосознания и любви к Родине через взаимопонимание, уважение и дружбу между людьми разных национальностей.</a:t>
            </a:r>
            <a:endParaRPr lang="ru-RU" sz="1600" spc="50" dirty="0">
              <a:ln w="11430"/>
              <a:latin typeface="+mn-lt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98180" y="2044502"/>
            <a:ext cx="653886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 №1.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детско-родительского клуба «Многонациональный Ямал»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Задача №2 Организация совместной деятельности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детей,воспитателей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Задача№3Оценка эффективности проделанной работы</a:t>
            </a:r>
          </a:p>
          <a:p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079813" y="1532965"/>
            <a:ext cx="102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pic>
        <p:nvPicPr>
          <p:cNvPr id="33" name="Picture 3" descr="C:\Users\Windows\Desktop\Елизавета\Лизины проекты\семья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4785" y="4650827"/>
            <a:ext cx="2546635" cy="198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110" y="365126"/>
            <a:ext cx="6371240" cy="1325563"/>
          </a:xfrm>
        </p:spPr>
        <p:txBody>
          <a:bodyPr/>
          <a:lstStyle/>
          <a:p>
            <a:r>
              <a:rPr lang="ru-RU" smtClean="0"/>
              <a:t>Предпосылки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7737" y="1226372"/>
            <a:ext cx="6755802" cy="56316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Национальный состав детей в МБДОУ « ДС « Алёнушка».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58421"/>
              </p:ext>
            </p:extLst>
          </p:nvPr>
        </p:nvGraphicFramePr>
        <p:xfrm>
          <a:off x="1886457" y="1798914"/>
          <a:ext cx="6297987" cy="4696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593"/>
                <a:gridCol w="962350"/>
                <a:gridCol w="1433689"/>
                <a:gridCol w="1478844"/>
                <a:gridCol w="1309511"/>
              </a:tblGrid>
              <a:tr h="374686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Национальность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Количество детей</a:t>
                      </a:r>
                      <a:r>
                        <a:rPr lang="ru-RU" baseline="0" dirty="0" smtClean="0"/>
                        <a:t> в ДОУ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семей</a:t>
                      </a:r>
                      <a:endParaRPr lang="ru-RU" dirty="0"/>
                    </a:p>
                  </a:txBody>
                  <a:tcPr/>
                </a:tc>
              </a:tr>
              <a:tr h="276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3444">
                <a:tc>
                  <a:txBody>
                    <a:bodyPr/>
                    <a:lstStyle/>
                    <a:p>
                      <a:r>
                        <a:rPr lang="ru-RU" dirty="0" smtClean="0"/>
                        <a:t>Ханты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51 (31%)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 (40%)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64   (37%)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(35%)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864">
                <a:tc>
                  <a:txBody>
                    <a:bodyPr/>
                    <a:lstStyle/>
                    <a:p>
                      <a:r>
                        <a:rPr lang="ru-RU" dirty="0" smtClean="0"/>
                        <a:t>Ненцы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 (7,3%)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  (5,1%)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lain" startAt="7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(4%)</a:t>
                      </a:r>
                    </a:p>
                    <a:p>
                      <a:pPr marL="342900" indent="-342900" algn="l">
                        <a:buAutoNum type="arabicPlain" startAt="7"/>
                      </a:pP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6    (3,5%)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864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68 (41%)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54  (31%)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60   (34%)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59  (35%)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864">
                <a:tc>
                  <a:txBody>
                    <a:bodyPr/>
                    <a:lstStyle/>
                    <a:p>
                      <a:r>
                        <a:rPr lang="ru-RU" dirty="0" smtClean="0"/>
                        <a:t>Татары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 (0.6%)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  (1,5%)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     (1,7%)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  (1,1%)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864">
                <a:tc>
                  <a:txBody>
                    <a:bodyPr/>
                    <a:lstStyle/>
                    <a:p>
                      <a:r>
                        <a:rPr lang="ru-RU" dirty="0" smtClean="0"/>
                        <a:t>Калмыки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   (3%)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  (5%)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  (7%)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 (6%)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853">
                <a:tc>
                  <a:txBody>
                    <a:bodyPr/>
                    <a:lstStyle/>
                    <a:p>
                      <a:r>
                        <a:rPr lang="ru-RU" dirty="0" smtClean="0"/>
                        <a:t>Украинцы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   (0,4%)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 (0,5%)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  (0,5%)</a:t>
                      </a:r>
                    </a:p>
                  </a:txBody>
                  <a:tcPr/>
                </a:tc>
              </a:tr>
              <a:tr h="415027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Коми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26   1 0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   (14%)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(16%)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29   (17%)</a:t>
                      </a:r>
                    </a:p>
                    <a:p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20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Дагестанцы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1(0,6%)</a:t>
                      </a:r>
                    </a:p>
                    <a:p>
                      <a:pPr algn="l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  (0,4%)</a:t>
                      </a:r>
                    </a:p>
                    <a:p>
                      <a:pPr algn="l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(0,5,)</a:t>
                      </a:r>
                    </a:p>
                    <a:p>
                      <a:pPr algn="l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 (0,5%)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20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Ногайцы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1(0,6%)</a:t>
                      </a:r>
                    </a:p>
                    <a:p>
                      <a:pPr algn="l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 (1%)</a:t>
                      </a:r>
                    </a:p>
                    <a:p>
                      <a:pPr algn="l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  (0,5%)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310" y="218372"/>
            <a:ext cx="6426906" cy="89923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Национальный состав детей в МБДОУ « ДС </a:t>
            </a:r>
            <a:r>
              <a:rPr lang="ru-RU" b="1" dirty="0" smtClean="0"/>
              <a:t>«Алёнушка» в 2018году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88267489"/>
              </p:ext>
            </p:extLst>
          </p:nvPr>
        </p:nvGraphicFramePr>
        <p:xfrm>
          <a:off x="1557868" y="1100666"/>
          <a:ext cx="7202309" cy="467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Муравьишки: Ноябрь 20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11" y="4165600"/>
            <a:ext cx="1860146" cy="1581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37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889" y="533468"/>
            <a:ext cx="6528504" cy="68031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основы национального самосознания и любви к Родине через взаимопонимание, уважение и дружбу между людьми разных национальностей.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030745"/>
              </p:ext>
            </p:extLst>
          </p:nvPr>
        </p:nvGraphicFramePr>
        <p:xfrm>
          <a:off x="1886526" y="1591733"/>
          <a:ext cx="6375882" cy="439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807"/>
                <a:gridCol w="3267075"/>
              </a:tblGrid>
              <a:tr h="5581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Методики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Критерии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247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Индивидуальная беседа с ребенком № 1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(адаптивная методика Е.И. Николаевой, М.Л. </a:t>
                      </a:r>
                      <a:r>
                        <a:rPr lang="ru-RU" sz="1200" kern="1200" dirty="0" err="1" smtClean="0">
                          <a:effectLst/>
                        </a:rPr>
                        <a:t>Поведенок</a:t>
                      </a:r>
                      <a:r>
                        <a:rPr lang="ru-RU" sz="1200" kern="1200" dirty="0" smtClean="0">
                          <a:effectLst/>
                        </a:rPr>
                        <a:t>)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 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Мотивационный ,</a:t>
                      </a:r>
                    </a:p>
                    <a:p>
                      <a:r>
                        <a:rPr lang="ru-RU" sz="1200" dirty="0" smtClean="0"/>
                        <a:t>эмоционально-волевой</a:t>
                      </a:r>
                      <a:r>
                        <a:rPr lang="ru-RU" sz="1200" baseline="0" dirty="0" smtClean="0"/>
                        <a:t> критерий 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64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 Тест на определение уровня толерантности» (М.А.Ковальчук)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Мотивационный, когнитивный, эмоционально-волевой критерий.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Тестирование </a:t>
                      </a:r>
                      <a:r>
                        <a:rPr lang="ru-RU" sz="1200" kern="1200" dirty="0" smtClean="0">
                          <a:effectLst/>
                        </a:rPr>
                        <a:t>«Педагогическая диагностика как инструмент познания и понимания ребенка дошкольного возраста» ч.2, РГПУ им. </a:t>
                      </a:r>
                      <a:r>
                        <a:rPr lang="ru-RU" sz="1200" kern="1200" dirty="0" err="1" smtClean="0">
                          <a:effectLst/>
                        </a:rPr>
                        <a:t>А.И.Герцена</a:t>
                      </a:r>
                      <a:r>
                        <a:rPr lang="ru-RU" sz="1200" kern="1200" dirty="0" smtClean="0">
                          <a:effectLst/>
                        </a:rPr>
                        <a:t>, СПб 2008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 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Когнитивный,</a:t>
                      </a:r>
                    </a:p>
                    <a:p>
                      <a:r>
                        <a:rPr lang="ru-RU" sz="1200" dirty="0" smtClean="0"/>
                        <a:t>Поведенческий критерий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476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Экспериментальная ситуация «Выбери друга для игры»</a:t>
                      </a:r>
                    </a:p>
                    <a:p>
                      <a:r>
                        <a:rPr lang="ru-RU" sz="1200" kern="1200" dirty="0" smtClean="0">
                          <a:effectLst/>
                        </a:rPr>
                        <a:t>(адаптированная методика Е.И. Николаевой, М.Л. </a:t>
                      </a:r>
                      <a:r>
                        <a:rPr lang="ru-RU" sz="1200" kern="1200" dirty="0" err="1" smtClean="0">
                          <a:effectLst/>
                        </a:rPr>
                        <a:t>Поведенок</a:t>
                      </a:r>
                      <a:r>
                        <a:rPr lang="ru-RU" sz="1200" kern="1200" dirty="0" smtClean="0">
                          <a:effectLst/>
                        </a:rPr>
                        <a:t>)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Когнитивный,</a:t>
                      </a:r>
                    </a:p>
                    <a:p>
                      <a:r>
                        <a:rPr lang="ru-RU" sz="1200" dirty="0" smtClean="0"/>
                        <a:t>эмоционально-волевой критерий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038" y="365126"/>
            <a:ext cx="6379311" cy="13255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Задача №1.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детско-родительского клуба «Многонациональный Ямал»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4206" y="1891861"/>
            <a:ext cx="6781143" cy="4285101"/>
          </a:xfrm>
        </p:spPr>
        <p:txBody>
          <a:bodyPr/>
          <a:lstStyle/>
          <a:p>
            <a:pPr algn="just"/>
            <a:r>
              <a:rPr lang="ru-RU" dirty="0" smtClean="0"/>
              <a:t>Подготовительный этап</a:t>
            </a:r>
          </a:p>
          <a:p>
            <a:pPr algn="just">
              <a:buNone/>
            </a:pPr>
            <a:r>
              <a:rPr lang="ru-RU" dirty="0" smtClean="0"/>
              <a:t>-Проведение родительского собрания 20 мая 2019г.</a:t>
            </a:r>
          </a:p>
          <a:p>
            <a:pPr algn="just">
              <a:buNone/>
            </a:pPr>
            <a:r>
              <a:rPr lang="ru-RU" dirty="0" smtClean="0"/>
              <a:t>-Анкетирование родителей да 25 мая 2019г.</a:t>
            </a:r>
          </a:p>
          <a:p>
            <a:pPr algn="just">
              <a:buNone/>
            </a:pPr>
            <a:r>
              <a:rPr lang="ru-RU" dirty="0" smtClean="0"/>
              <a:t>-Распределение обязанностей среди сотрудников ДОУ к 25 мая 2019г.</a:t>
            </a:r>
          </a:p>
          <a:p>
            <a:pPr algn="just">
              <a:buNone/>
            </a:pPr>
            <a:r>
              <a:rPr lang="ru-RU" dirty="0" smtClean="0"/>
              <a:t> -Положение о детско-родительском клубе </a:t>
            </a:r>
          </a:p>
          <a:p>
            <a:pPr algn="just">
              <a:buNone/>
            </a:pPr>
            <a:r>
              <a:rPr lang="ru-RU" dirty="0" smtClean="0"/>
              <a:t>« Многонациональный Ямал  » к 01.09.2019г.</a:t>
            </a:r>
          </a:p>
          <a:p>
            <a:pPr algn="just">
              <a:buNone/>
            </a:pPr>
            <a:r>
              <a:rPr lang="ru-RU" dirty="0" smtClean="0"/>
              <a:t>-Программа  работы клуба  не позднее 01.09.2019г.</a:t>
            </a:r>
          </a:p>
          <a:p>
            <a:pPr algn="just">
              <a:buNone/>
            </a:pPr>
            <a:r>
              <a:rPr lang="ru-RU" dirty="0" smtClean="0"/>
              <a:t>-Годовой план работы клуба не позднее 01.09.2019г.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756</Words>
  <Application>Microsoft Office PowerPoint</Application>
  <PresentationFormat>Экран (4:3)</PresentationFormat>
  <Paragraphs>180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Формирование толерантности у детей дошкольного возраста посредством этнокультурной социализации в рамках детско-родительского клуба  «Многонациональный Ямал»</vt:lpstr>
      <vt:lpstr>Срок начала и окончания проекта с 01.09.2019г. по 25.05.2022г. </vt:lpstr>
      <vt:lpstr>Толерантность для России имеет особое значение —   Как подчеркнул В.Путин, «толерантность лежит в основе российской государственности, поскольку Россия на всем протяжении своей тысячелетней истории вкладывалось как многонациональное и многоконфессиональное государство».</vt:lpstr>
      <vt:lpstr>Предпосылки реализации проекта</vt:lpstr>
      <vt:lpstr>Цель: Формировать основы национального самосознания и любви к Родине через взаимопонимание, уважение и дружбу между людьми разных национальностей.</vt:lpstr>
      <vt:lpstr>Предпосылки реализации проекта</vt:lpstr>
      <vt:lpstr>Национальный состав детей в МБДОУ « ДС «Алёнушка» в 2018году </vt:lpstr>
      <vt:lpstr>Цель проекта: Формировать основы национального самосознания и любви к Родине через взаимопонимание, уважение и дружбу между людьми разных национальностей.</vt:lpstr>
      <vt:lpstr>Задача №1. Создание условий для организации детско-родительского клуба «Многонациональный Ямал»</vt:lpstr>
      <vt:lpstr>Задача №2 Организация совместной деятельности детей, воспитателей, родителей.</vt:lpstr>
      <vt:lpstr>Программное содержание</vt:lpstr>
      <vt:lpstr>Задача№3 Оценка эффективности проделанной работы </vt:lpstr>
      <vt:lpstr>Презентация PowerPoint</vt:lpstr>
      <vt:lpstr>                   Социальный эффект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толерантности у детей дошкольного возраста по средством этнокультурной социализации в рамках семейного  клуба  «Единство разных»</dc:title>
  <cp:lastModifiedBy>Татьяна</cp:lastModifiedBy>
  <cp:revision>59</cp:revision>
  <cp:lastPrinted>2019-05-17T08:53:26Z</cp:lastPrinted>
  <dcterms:created xsi:type="dcterms:W3CDTF">2014-11-21T11:00:06Z</dcterms:created>
  <dcterms:modified xsi:type="dcterms:W3CDTF">2019-05-17T09:58:10Z</dcterms:modified>
</cp:coreProperties>
</file>