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  <p:sldMasterId id="2147483926" r:id="rId2"/>
    <p:sldMasterId id="2147483938" r:id="rId3"/>
  </p:sldMasterIdLst>
  <p:sldIdLst>
    <p:sldId id="277" r:id="rId4"/>
    <p:sldId id="283" r:id="rId5"/>
    <p:sldId id="261" r:id="rId6"/>
    <p:sldId id="262" r:id="rId7"/>
    <p:sldId id="263" r:id="rId8"/>
    <p:sldId id="280" r:id="rId9"/>
    <p:sldId id="279" r:id="rId10"/>
    <p:sldId id="265" r:id="rId11"/>
    <p:sldId id="266" r:id="rId12"/>
    <p:sldId id="281" r:id="rId13"/>
    <p:sldId id="267" r:id="rId14"/>
    <p:sldId id="285" r:id="rId15"/>
    <p:sldId id="268" r:id="rId16"/>
    <p:sldId id="269" r:id="rId17"/>
    <p:sldId id="270" r:id="rId18"/>
    <p:sldId id="271" r:id="rId19"/>
    <p:sldId id="284" r:id="rId20"/>
    <p:sldId id="272" r:id="rId21"/>
    <p:sldId id="286" r:id="rId22"/>
    <p:sldId id="287" r:id="rId23"/>
    <p:sldId id="28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EB8335"/>
    <a:srgbClr val="FF3399"/>
    <a:srgbClr val="EC2504"/>
    <a:srgbClr val="FF66CC"/>
    <a:srgbClr val="FF0000"/>
    <a:srgbClr val="0A5456"/>
    <a:srgbClr val="1073E0"/>
    <a:srgbClr val="06505A"/>
    <a:srgbClr val="FCE0F8"/>
    <a:srgbClr val="FCDEF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5560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06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4263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997631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4388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8536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818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796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7961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6564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88431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1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6169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922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003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064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179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896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5831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3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2372AF-F9F1-4B16-A9DA-7ADFCED241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54FB85-C91E-4124-A8B4-C494C2E68E2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9771" y="717453"/>
            <a:ext cx="8708572" cy="3981156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cs typeface="Times New Roman" pitchFamily="18" charset="0"/>
              </a:rPr>
              <a:t>Развитие психических процессов</a:t>
            </a:r>
            <a:br>
              <a:rPr lang="ru-RU" sz="4400" b="1" dirty="0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C00000"/>
                </a:solidFill>
                <a:cs typeface="Times New Roman" pitchFamily="18" charset="0"/>
              </a:rPr>
              <a:t> у детей 5-6 лет</a:t>
            </a:r>
            <a:r>
              <a:rPr lang="ru-RU" sz="4400" b="1" dirty="0" smtClean="0"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cs typeface="Times New Roman" pitchFamily="18" charset="0"/>
              </a:rPr>
              <a:t>(старшая группа)</a:t>
            </a:r>
            <a:br>
              <a:rPr lang="ru-RU" sz="4400" b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cs typeface="Times New Roman" pitchFamily="18" charset="0"/>
              </a:rPr>
              <a:t>подготовила: педагог-психолог</a:t>
            </a:r>
            <a:br>
              <a:rPr lang="ru-RU" sz="3200" dirty="0" smtClean="0">
                <a:solidFill>
                  <a:srgbClr val="7030A0"/>
                </a:solidFill>
                <a:cs typeface="Times New Roman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cs typeface="Times New Roman" pitchFamily="18" charset="0"/>
              </a:rPr>
              <a:t>МБДОУ детский сад «</a:t>
            </a:r>
            <a:r>
              <a:rPr lang="ru-RU" sz="3200" dirty="0" err="1" smtClean="0">
                <a:solidFill>
                  <a:srgbClr val="7030A0"/>
                </a:solidFill>
                <a:cs typeface="Times New Roman" pitchFamily="18" charset="0"/>
              </a:rPr>
              <a:t>Аленушка</a:t>
            </a:r>
            <a:r>
              <a:rPr lang="ru-RU" sz="3200" dirty="0" smtClean="0">
                <a:solidFill>
                  <a:srgbClr val="7030A0"/>
                </a:solidFill>
                <a:cs typeface="Times New Roman" pitchFamily="18" charset="0"/>
              </a:rPr>
              <a:t>»</a:t>
            </a:r>
            <a:br>
              <a:rPr lang="ru-RU" sz="3200" dirty="0" smtClean="0">
                <a:solidFill>
                  <a:srgbClr val="7030A0"/>
                </a:solidFill>
                <a:cs typeface="Times New Roman" pitchFamily="18" charset="0"/>
              </a:rPr>
            </a:br>
            <a:r>
              <a:rPr lang="ru-RU" sz="3200" dirty="0" err="1" smtClean="0">
                <a:solidFill>
                  <a:srgbClr val="7030A0"/>
                </a:solidFill>
                <a:cs typeface="Times New Roman" pitchFamily="18" charset="0"/>
              </a:rPr>
              <a:t>Исупова</a:t>
            </a:r>
            <a:r>
              <a:rPr lang="ru-RU" sz="3200" dirty="0" smtClean="0">
                <a:solidFill>
                  <a:srgbClr val="7030A0"/>
                </a:solidFill>
                <a:cs typeface="Times New Roman" pitchFamily="18" charset="0"/>
              </a:rPr>
              <a:t> Н.М.</a:t>
            </a:r>
            <a:br>
              <a:rPr lang="ru-RU" sz="3200" dirty="0" smtClean="0">
                <a:solidFill>
                  <a:srgbClr val="7030A0"/>
                </a:solidFill>
                <a:cs typeface="Times New Roman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cs typeface="Times New Roman" pitchFamily="18" charset="0"/>
              </a:rPr>
              <a:t>2018 год</a:t>
            </a:r>
            <a:endParaRPr lang="ru-RU" sz="3200" dirty="0">
              <a:solidFill>
                <a:srgbClr val="7030A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704088"/>
            <a:ext cx="5186289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Мышление </a:t>
            </a:r>
            <a:r>
              <a:rPr lang="ru-RU" dirty="0" smtClean="0">
                <a:solidFill>
                  <a:srgbClr val="7030A0"/>
                </a:solidFill>
              </a:rPr>
              <a:t>           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863600" y="2309019"/>
            <a:ext cx="4876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Алёнушка2\Desktop\фото осень 2018\20181017_17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6336" r="5362"/>
          <a:stretch>
            <a:fillRect/>
          </a:stretch>
        </p:blipFill>
        <p:spPr bwMode="auto">
          <a:xfrm rot="5400000">
            <a:off x="5837261" y="1380223"/>
            <a:ext cx="6389148" cy="407887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17457123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1829" y="689316"/>
            <a:ext cx="6949440" cy="590844"/>
          </a:xfr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/>
            </a:r>
            <a:br>
              <a:rPr lang="ru-RU" dirty="0" smtClean="0">
                <a:solidFill>
                  <a:srgbClr val="00B0F0"/>
                </a:solidFill>
              </a:rPr>
            </a:b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smtClean="0">
                <a:solidFill>
                  <a:srgbClr val="EC2504"/>
                </a:solidFill>
              </a:rPr>
              <a:t>«Рыбка»   </a:t>
            </a:r>
            <a:r>
              <a:rPr lang="ru-RU" dirty="0" smtClean="0">
                <a:solidFill>
                  <a:srgbClr val="FFFF00"/>
                </a:solidFill>
              </a:rPr>
              <a:t>(мышление)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34" t="8519" r="1757" b="3037"/>
          <a:stretch/>
        </p:blipFill>
        <p:spPr>
          <a:xfrm>
            <a:off x="5428915" y="1660136"/>
            <a:ext cx="5915125" cy="421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Алёнушка2\Desktop\фото осень 2018\20181019_1028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8655"/>
          <a:stretch>
            <a:fillRect/>
          </a:stretch>
        </p:blipFill>
        <p:spPr bwMode="auto">
          <a:xfrm rot="5400000">
            <a:off x="-504142" y="1522014"/>
            <a:ext cx="6260528" cy="3863614"/>
          </a:xfrm>
          <a:prstGeom prst="round2DiagRect">
            <a:avLst/>
          </a:prstGeom>
          <a:noFill/>
          <a:ln w="38100">
            <a:solidFill>
              <a:srgbClr val="EC2504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0232509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лёнушка2\Desktop\старшая гр.2018-19\20181025_16250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9035"/>
          <a:stretch>
            <a:fillRect/>
          </a:stretch>
        </p:blipFill>
        <p:spPr bwMode="auto">
          <a:xfrm rot="5400000">
            <a:off x="-214847" y="1588377"/>
            <a:ext cx="6136181" cy="3803271"/>
          </a:xfrm>
          <a:prstGeom prst="rect">
            <a:avLst/>
          </a:prstGeom>
          <a:noFill/>
          <a:ln w="38100">
            <a:solidFill>
              <a:srgbClr val="FF66CC"/>
            </a:solidFill>
          </a:ln>
        </p:spPr>
      </p:pic>
      <p:pic>
        <p:nvPicPr>
          <p:cNvPr id="8195" name="Picture 3" descr="C:\Users\Алёнушка2\Desktop\старшая гр.2018-19\20181029_09143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6215" r="3100"/>
          <a:stretch>
            <a:fillRect/>
          </a:stretch>
        </p:blipFill>
        <p:spPr bwMode="auto">
          <a:xfrm rot="5400000">
            <a:off x="6109432" y="1611387"/>
            <a:ext cx="6063322" cy="3768725"/>
          </a:xfrm>
          <a:prstGeom prst="rect">
            <a:avLst/>
          </a:prstGeom>
          <a:noFill/>
          <a:ln w="38100">
            <a:solidFill>
              <a:srgbClr val="FF66CC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858" y="457200"/>
            <a:ext cx="10649244" cy="841248"/>
          </a:xfr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0078F0"/>
              </a:buClr>
              <a:buSzPct val="85000"/>
            </a:pP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«Рисунок человека»</a:t>
            </a:r>
            <a:endParaRPr lang="ru-RU" sz="28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319974" y="1920085"/>
            <a:ext cx="5106574" cy="443484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образных и пространственных представлений у ребенка;</a:t>
            </a: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уровня развития его тонкой моторики;</a:t>
            </a: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общего представления об интеллекте ребенка в целом.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25" t="2917" r="44202" b="16250"/>
          <a:stretch/>
        </p:blipFill>
        <p:spPr>
          <a:xfrm>
            <a:off x="260734" y="1477106"/>
            <a:ext cx="2988903" cy="461420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Алёнушка2\Desktop\старшая гр.2018-19\20181108_1457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0457" t="11652" r="4890" b="10629"/>
          <a:stretch>
            <a:fillRect/>
          </a:stretch>
        </p:blipFill>
        <p:spPr bwMode="auto">
          <a:xfrm rot="5400000">
            <a:off x="7522521" y="2268595"/>
            <a:ext cx="5057689" cy="2968283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6577391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120" y="0"/>
            <a:ext cx="3050965" cy="73152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Речь </a:t>
            </a:r>
            <a:endParaRPr lang="ru-RU" sz="4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3" t="11010" r="4240" b="4282"/>
          <a:stretch/>
        </p:blipFill>
        <p:spPr>
          <a:xfrm>
            <a:off x="6979920" y="548640"/>
            <a:ext cx="4922520" cy="582168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04800" y="731520"/>
            <a:ext cx="6370320" cy="600456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Речь продолжает совершенствоваться. Дети могут правильно произносить шипящие, свистящие и сонорные звуки.</a:t>
            </a:r>
          </a:p>
          <a:p>
            <a:pPr algn="l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Развиваются фонематический слух, интонационная выразительность речи при чтении стихов, в сюжетно-ролевой игре, в повседневной жизни.</a:t>
            </a:r>
          </a:p>
          <a:p>
            <a:pPr algn="l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Совершенствуется грамматический строй речи. Дети используют практически все части речи, активно занимаются словотворчеством. Богаче становится лексика: активно используются синонимы и антонимы. </a:t>
            </a:r>
          </a:p>
          <a:p>
            <a:pPr algn="l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Развивается связная речь. Дошкольники могут пересказывать, рассказывать по картинке, передавая не только главное, но и детали.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643798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06572" y="704850"/>
            <a:ext cx="5866228" cy="44870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«Последовательные картинки»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Алёнушка2\Desktop\старшая гр.2018-19\20181107_09314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16263" t="10119" r="5101"/>
          <a:stretch>
            <a:fillRect/>
          </a:stretch>
        </p:blipFill>
        <p:spPr bwMode="auto">
          <a:xfrm rot="5400000">
            <a:off x="-437694" y="1500733"/>
            <a:ext cx="5666084" cy="3649918"/>
          </a:xfrm>
          <a:prstGeom prst="snip2SameRect">
            <a:avLst/>
          </a:prstGeom>
          <a:noFill/>
          <a:ln w="38100">
            <a:solidFill>
              <a:srgbClr val="00B0F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064369" y="1463040"/>
            <a:ext cx="64289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EC25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ребенка понять сюжет в целом,</a:t>
            </a:r>
          </a:p>
          <a:p>
            <a:endParaRPr lang="ru-RU" sz="2800" dirty="0" smtClean="0">
              <a:solidFill>
                <a:srgbClr val="EC25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EC25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умения устанавливать причинно-следственные связи, лежащие в основе изображенной ситуации,</a:t>
            </a:r>
          </a:p>
          <a:p>
            <a:endParaRPr lang="ru-RU" sz="2800" dirty="0" smtClean="0">
              <a:solidFill>
                <a:srgbClr val="EC25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EC25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составлять последовательный рассказ</a:t>
            </a:r>
            <a:endParaRPr lang="ru-RU" sz="2800" dirty="0">
              <a:solidFill>
                <a:srgbClr val="EC25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7532986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09600" y="182880"/>
            <a:ext cx="11582400" cy="211015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«Разрезные картинки» </a:t>
            </a:r>
            <a:br>
              <a:rPr lang="ru-RU" sz="2800" b="1" dirty="0" smtClean="0">
                <a:solidFill>
                  <a:srgbClr val="00206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</a:br>
            <a:r>
              <a:rPr lang="ru-RU" sz="2000" dirty="0" smtClean="0">
                <a:solidFill>
                  <a:srgbClr val="FFFF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(4 части) (восприятие</a:t>
            </a:r>
            <a:r>
              <a:rPr lang="ru-RU" sz="1800" dirty="0" smtClean="0">
                <a:solidFill>
                  <a:srgbClr val="FFFF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)</a:t>
            </a:r>
            <a:br>
              <a:rPr lang="ru-RU" sz="1800" dirty="0" smtClean="0">
                <a:solidFill>
                  <a:srgbClr val="FFFF0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</a:br>
            <a:r>
              <a:rPr lang="ru-RU" sz="1800" dirty="0" smtClean="0">
                <a:solidFill>
                  <a:srgbClr val="00206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</a:br>
            <a:r>
              <a:rPr lang="ru-RU" sz="1800" dirty="0" smtClean="0">
                <a:solidFill>
                  <a:srgbClr val="00206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</a:br>
            <a:r>
              <a:rPr lang="ru-RU" sz="2000" b="0" dirty="0" smtClean="0">
                <a:solidFill>
                  <a:srgbClr val="00206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/>
            </a:r>
            <a:br>
              <a:rPr lang="ru-RU" sz="2000" b="0" dirty="0" smtClean="0">
                <a:solidFill>
                  <a:srgbClr val="00206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</a:br>
            <a:endParaRPr lang="ru-RU" sz="2000" dirty="0">
              <a:solidFill>
                <a:schemeClr val="bg2">
                  <a:lumMod val="60000"/>
                  <a:lumOff val="40000"/>
                </a:schemeClr>
              </a:solidFill>
              <a:latin typeface="Microsoft JhengHei Light" panose="020B0304030504040204" pitchFamily="34" charset="-128"/>
              <a:ea typeface="Microsoft JhengHei Light" panose="020B0304030504040204" pitchFamily="34" charset="-128"/>
              <a:cs typeface="Microsoft JhengHei Light" panose="020B0304030504040204" pitchFamily="34" charset="-128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58" r="2596" b="4466"/>
          <a:stretch/>
        </p:blipFill>
        <p:spPr>
          <a:xfrm rot="5400000">
            <a:off x="6143625" y="923925"/>
            <a:ext cx="6048375" cy="5327650"/>
          </a:xfrm>
        </p:spPr>
      </p:pic>
      <p:sp>
        <p:nvSpPr>
          <p:cNvPr id="7" name="Содержимое 6"/>
          <p:cNvSpPr>
            <a:spLocks noGrp="1"/>
          </p:cNvSpPr>
          <p:nvPr>
            <p:ph sz="half" idx="4294967295"/>
          </p:nvPr>
        </p:nvSpPr>
        <p:spPr>
          <a:xfrm>
            <a:off x="365760" y="1125538"/>
            <a:ext cx="6020972" cy="519906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Продолжается совершенствоваться восприятие цвета, формы и величины, строения предметов. </a:t>
            </a:r>
          </a:p>
          <a:p>
            <a:r>
              <a:rPr lang="ru-RU" dirty="0" smtClean="0">
                <a:solidFill>
                  <a:srgbClr val="00206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Дети различают не только основные цвета и их оттенки по светлоте, но и промежуточные цветовые оттенки; форму прямоугольников, овалов, треугольников. </a:t>
            </a:r>
          </a:p>
          <a:p>
            <a:r>
              <a:rPr lang="ru-RU" dirty="0" smtClean="0">
                <a:solidFill>
                  <a:srgbClr val="002060"/>
                </a:solidFill>
                <a:latin typeface="Microsoft JhengHei Light" panose="020B0304030504040204" pitchFamily="34" charset="-128"/>
                <a:ea typeface="Microsoft JhengHei Light" panose="020B0304030504040204" pitchFamily="34" charset="-128"/>
                <a:cs typeface="Microsoft JhengHei Light" panose="020B0304030504040204" pitchFamily="34" charset="-128"/>
              </a:rPr>
              <a:t>Воспринимают величину объектов, легко выстраивают в ряд- по возрастанию или убыванию- до десяти различных предметов.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2416892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Алёнушка2\Desktop\старшая гр.2018-19\20181029_1016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20705"/>
          <a:stretch>
            <a:fillRect/>
          </a:stretch>
        </p:blipFill>
        <p:spPr bwMode="auto">
          <a:xfrm rot="5400000">
            <a:off x="0" y="1230313"/>
            <a:ext cx="6275388" cy="4462462"/>
          </a:xfrm>
          <a:prstGeom prst="ellipse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7172" name="Picture 4" descr="C:\Users\Алёнушка2\Desktop\старшая гр.2018-19\20181022_09331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22011"/>
          <a:stretch>
            <a:fillRect/>
          </a:stretch>
        </p:blipFill>
        <p:spPr bwMode="auto">
          <a:xfrm rot="5400000">
            <a:off x="5926138" y="1247775"/>
            <a:ext cx="6265862" cy="4529138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06788" y="60960"/>
            <a:ext cx="3932237" cy="685800"/>
          </a:xfrm>
        </p:spPr>
        <p:txBody>
          <a:bodyPr>
            <a:normAutofit/>
          </a:bodyPr>
          <a:lstStyle/>
          <a:p>
            <a:r>
              <a:rPr lang="ru-RU" dirty="0" smtClean="0"/>
              <a:t>Воображение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50" t="13458" r="5937" b="16124"/>
          <a:stretch/>
        </p:blipFill>
        <p:spPr>
          <a:xfrm rot="5400000">
            <a:off x="6278880" y="944880"/>
            <a:ext cx="626364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74320" y="868680"/>
            <a:ext cx="6416040" cy="568452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algn="l"/>
            <a:r>
              <a:rPr lang="ru-RU" sz="2400" dirty="0" smtClean="0">
                <a:solidFill>
                  <a:srgbClr val="002060"/>
                </a:solidFill>
              </a:rPr>
              <a:t>Пятилетний возраст характеризуется расцветом фантазии. Особенно ярко воображение ребенка проявляется в игре, где он действует очень увлеченно.</a:t>
            </a:r>
          </a:p>
          <a:p>
            <a:pPr algn="l"/>
            <a:r>
              <a:rPr lang="ru-RU" sz="2400" dirty="0" smtClean="0">
                <a:solidFill>
                  <a:srgbClr val="002060"/>
                </a:solidFill>
              </a:rPr>
              <a:t>Развитие воображения обусловливает возможность сочинения детьми достаточно оригинальных и последовательно разворачивающихся историй.</a:t>
            </a:r>
          </a:p>
          <a:p>
            <a:pPr algn="l"/>
            <a:r>
              <a:rPr lang="ru-RU" sz="2400" dirty="0" smtClean="0">
                <a:solidFill>
                  <a:srgbClr val="002060"/>
                </a:solidFill>
              </a:rPr>
              <a:t> Развитие воображения становится успешным в результате специальной работы по его активизации. В противном случае этот процесс может не привести к высокому уровню.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1161560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лёнушка2\Desktop\старшая гр.2018-19\20181004_10453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13651" r="15812"/>
          <a:stretch>
            <a:fillRect/>
          </a:stretch>
        </p:blipFill>
        <p:spPr bwMode="auto">
          <a:xfrm rot="5400000">
            <a:off x="6232525" y="1035050"/>
            <a:ext cx="5959475" cy="4762500"/>
          </a:xfrm>
          <a:prstGeom prst="round2SameRect">
            <a:avLst/>
          </a:prstGeom>
          <a:noFill/>
        </p:spPr>
      </p:pic>
      <p:pic>
        <p:nvPicPr>
          <p:cNvPr id="9219" name="Picture 3" descr="C:\Users\Алёнушка2\Desktop\старшая гр.2018-19\20180913_10431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10777" r="20515"/>
          <a:stretch>
            <a:fillRect/>
          </a:stretch>
        </p:blipFill>
        <p:spPr bwMode="auto">
          <a:xfrm rot="5400000">
            <a:off x="281354" y="854466"/>
            <a:ext cx="6069013" cy="4978400"/>
          </a:xfrm>
          <a:prstGeom prst="round2Same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6099" y="337625"/>
            <a:ext cx="11296356" cy="178659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Оценка развития психических процессов у детей проводилась с использованием комплекта материалов для </a:t>
            </a:r>
            <a:r>
              <a:rPr lang="ru-RU" sz="2400" dirty="0" err="1" smtClean="0">
                <a:solidFill>
                  <a:schemeClr val="tx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экспресс-диагностики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 Павловой Н.Н. и Руденко Л.Г.</a:t>
            </a:r>
            <a:br>
              <a:rPr lang="ru-RU" sz="2400" dirty="0" smtClean="0">
                <a:solidFill>
                  <a:schemeClr val="tx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Методики, используемые в данном комплекте позволяют выявить уровень интеллектуального развития, произвольности, особенности личностной сферы.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20505" y="2166424"/>
            <a:ext cx="11141612" cy="4192173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      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Результаты по каждому </a:t>
            </a:r>
            <a:r>
              <a:rPr lang="ru-RU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субтесту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оценивались в баллах: 2 балла (высшая оценка), 1 балл (средняя), 0 баллов (низшая). После проведения диагностики по всем </a:t>
            </a:r>
            <a:r>
              <a:rPr lang="ru-RU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субтестам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подсчитывалась общая сумма баллов. При количественной обработке полученные результаты условно делились на 3 уровня: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Высокий уровень – 16-20 баллов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Средний уровень – 10 - 15 баллов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Низкий уровень – 0 - 9 баллов</a:t>
            </a:r>
          </a:p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Из 23 обследуемых детей высокий уровень показали 4 детей, средний уровень 13  детей, низкий уровень  6 детей.</a:t>
            </a:r>
            <a:endParaRPr lang="ru-RU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76956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9969" y="704087"/>
            <a:ext cx="4023360" cy="496519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Программа «</a:t>
            </a:r>
            <a:r>
              <a:rPr lang="ru-RU" sz="3600" b="1" dirty="0" err="1" smtClean="0">
                <a:solidFill>
                  <a:srgbClr val="0070C0"/>
                </a:solidFill>
              </a:rPr>
              <a:t>Цветик-семицветик</a:t>
            </a:r>
            <a:r>
              <a:rPr lang="ru-RU" sz="3600" b="1" dirty="0" smtClean="0">
                <a:solidFill>
                  <a:srgbClr val="0070C0"/>
                </a:solidFill>
              </a:rPr>
              <a:t>»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0070C0"/>
                </a:solidFill>
              </a:rPr>
              <a:t>под редакцией </a:t>
            </a:r>
            <a:r>
              <a:rPr lang="ru-RU" sz="3600" dirty="0" err="1" smtClean="0">
                <a:solidFill>
                  <a:srgbClr val="0070C0"/>
                </a:solidFill>
              </a:rPr>
              <a:t>Н.Ю.Куражевой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FFFF00"/>
                </a:solidFill>
              </a:rPr>
              <a:t>комплексное развитие всех психических процессов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10242" name="Picture 2" descr="C:\Users\Алёнушка2\Desktop\старшая гр.2018-19\20181015_1614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97690" y="1651419"/>
            <a:ext cx="6168057" cy="3477091"/>
          </a:xfrm>
          <a:prstGeom prst="rect">
            <a:avLst/>
          </a:prstGeom>
          <a:noFill/>
        </p:spPr>
      </p:pic>
      <p:pic>
        <p:nvPicPr>
          <p:cNvPr id="10243" name="Picture 3" descr="C:\Users\Алёнушка2\Desktop\старшая гр.2018-19\20181015_1616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984558" y="1617735"/>
            <a:ext cx="6162508" cy="3473963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1686" y="1364343"/>
            <a:ext cx="10325686" cy="3095115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Спасибо за внимание!</a:t>
            </a:r>
            <a:br>
              <a:rPr lang="ru-RU" sz="4800" dirty="0" smtClean="0">
                <a:solidFill>
                  <a:srgbClr val="002060"/>
                </a:solidFill>
              </a:rPr>
            </a:br>
            <a:r>
              <a:rPr lang="ru-RU" sz="4800" dirty="0" smtClean="0">
                <a:solidFill>
                  <a:srgbClr val="C00000"/>
                </a:solidFill>
              </a:rPr>
              <a:t/>
            </a:r>
            <a:br>
              <a:rPr lang="ru-RU" sz="4800" dirty="0" smtClean="0">
                <a:solidFill>
                  <a:srgbClr val="C0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>Удачи в развитии и воспитании детей!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1445" y="464024"/>
            <a:ext cx="5677467" cy="74579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Выявление самооценки ребенка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805218" y="1282889"/>
            <a:ext cx="5862867" cy="527265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«Лесенка»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Считается нормой, если дети этого возраста ставят себя на ступеньку «очень хорошие» (6), «самые хорошие» (7) дети. Положение на любой из нижних ступенек (1,2,3) говорит не об адекватной оценке, а об отрицательном отношении к себе, неуверенности в собственных силах.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Признаком неблагополучия как в структуре личности ребенка, так и в его отношениях с близкими являются ответы, в которых все родные ставят его на нижние ступеньки.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помещение на низкую ступеньку воспитателем нормально и может служить доказательством адекватной, правильной самооценки, особенно, если ребенок плохо себя ведет и часто получает замечания от воспитательницы.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923" t="5190" r="2516" b="4884"/>
          <a:stretch/>
        </p:blipFill>
        <p:spPr>
          <a:xfrm rot="5400000">
            <a:off x="6223378" y="1146414"/>
            <a:ext cx="5581936" cy="4217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78313804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826412" y="533400"/>
            <a:ext cx="4248443" cy="5920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«Нелепицы»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71" t="17423" r="4699" b="16905"/>
          <a:stretch/>
        </p:blipFill>
        <p:spPr>
          <a:xfrm rot="5400000">
            <a:off x="7264198" y="1710992"/>
            <a:ext cx="5250780" cy="348878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>
            <a:spLocks noGrp="1"/>
          </p:cNvSpPr>
          <p:nvPr>
            <p:ph sz="half" idx="2"/>
          </p:nvPr>
        </p:nvSpPr>
        <p:spPr>
          <a:xfrm>
            <a:off x="3995225" y="1153551"/>
            <a:ext cx="3981157" cy="5205046"/>
          </a:xfrm>
        </p:spPr>
        <p:txBody>
          <a:bodyPr/>
          <a:lstStyle/>
          <a:p>
            <a:pPr algn="ctr">
              <a:buNone/>
            </a:pP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Выявление знаний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об окружающем мире, способности эмоционально откликаться на нелепость рисунка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3" name="Picture 9" descr="C:\Users\Алёнушка2\Desktop\фото осень 2018\20181016_101847.jpg"/>
          <p:cNvPicPr>
            <a:picLocks noChangeAspect="1" noChangeArrowheads="1"/>
          </p:cNvPicPr>
          <p:nvPr/>
        </p:nvPicPr>
        <p:blipFill>
          <a:blip r:embed="rId3" cstate="print"/>
          <a:srcRect l="7539" t="15289" r="23936"/>
          <a:stretch>
            <a:fillRect/>
          </a:stretch>
        </p:blipFill>
        <p:spPr bwMode="auto">
          <a:xfrm rot="5400000">
            <a:off x="-78209" y="2042476"/>
            <a:ext cx="4751343" cy="3311115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5201607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776" y="807720"/>
            <a:ext cx="5691344" cy="640080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>
              <a:spcBef>
                <a:spcPct val="20000"/>
              </a:spcBef>
              <a:buClr>
                <a:srgbClr val="CCCC99"/>
              </a:buClr>
              <a:buSzPct val="70000"/>
            </a:pPr>
            <a:r>
              <a:rPr lang="ru-RU" sz="3600" b="1" dirty="0" smtClean="0">
                <a:solidFill>
                  <a:srgbClr val="002060"/>
                </a:solidFill>
              </a:rPr>
              <a:t>«Времена года»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11" r="15643" b="-9849"/>
          <a:stretch/>
        </p:blipFill>
        <p:spPr>
          <a:xfrm rot="5400000">
            <a:off x="137160" y="441960"/>
            <a:ext cx="5532120" cy="580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274190" y="2331721"/>
            <a:ext cx="5134707" cy="2690446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ru-RU" sz="4000" dirty="0">
                <a:solidFill>
                  <a:srgbClr val="002060"/>
                </a:solidFill>
              </a:rPr>
              <a:t>выявление уровня </a:t>
            </a:r>
            <a:r>
              <a:rPr lang="ru-RU" sz="4000" dirty="0" err="1">
                <a:solidFill>
                  <a:srgbClr val="002060"/>
                </a:solidFill>
              </a:rPr>
              <a:t>сформированности</a:t>
            </a:r>
            <a:r>
              <a:rPr lang="ru-RU" sz="4000" dirty="0">
                <a:solidFill>
                  <a:srgbClr val="002060"/>
                </a:solidFill>
              </a:rPr>
              <a:t> представлений о временах года</a:t>
            </a:r>
            <a:r>
              <a:rPr lang="ru-RU" sz="4000" dirty="0">
                <a:solidFill>
                  <a:srgbClr val="0070C0"/>
                </a:solidFill>
              </a:rPr>
              <a:t/>
            </a:r>
            <a:br>
              <a:rPr lang="ru-RU" sz="4000" dirty="0">
                <a:solidFill>
                  <a:srgbClr val="0070C0"/>
                </a:solidFill>
              </a:rPr>
            </a:br>
            <a:endParaRPr lang="ru-RU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09059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9771" y="1364343"/>
            <a:ext cx="8708572" cy="3759199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Возрастает устойчивость внимания, развивается способность к его распределению и переключаемости.</a:t>
            </a:r>
            <a:b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переход от непроизвольного к произвольному вниманию.</a:t>
            </a:r>
            <a:b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внимания составляет в начале года 5-6 объектов, к концу года 6-7.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7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73" t="12106" r="4582" b="10627"/>
          <a:stretch/>
        </p:blipFill>
        <p:spPr>
          <a:xfrm rot="5400000">
            <a:off x="6893927" y="1072932"/>
            <a:ext cx="5030787" cy="481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3896750" y="2011680"/>
            <a:ext cx="3305907" cy="32777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«Найди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 такую же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 картинку»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Алёнушка2\Desktop\фото осень 2018\20181024_095215.jpg"/>
          <p:cNvPicPr>
            <a:picLocks noChangeAspect="1" noChangeArrowheads="1"/>
          </p:cNvPicPr>
          <p:nvPr/>
        </p:nvPicPr>
        <p:blipFill>
          <a:blip r:embed="rId3" cstate="print"/>
          <a:srcRect l="19454" t="28888" r="23911"/>
          <a:stretch>
            <a:fillRect/>
          </a:stretch>
        </p:blipFill>
        <p:spPr bwMode="auto">
          <a:xfrm rot="5400000">
            <a:off x="-206392" y="1586566"/>
            <a:ext cx="4986323" cy="352944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84752374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01465" y="274638"/>
            <a:ext cx="3727938" cy="731837"/>
          </a:xfrm>
          <a:noFill/>
          <a:ln>
            <a:noFill/>
          </a:ln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buClr>
                <a:srgbClr val="CCCC99"/>
              </a:buClr>
              <a:buSzPct val="70000"/>
            </a:pPr>
            <a:r>
              <a:rPr lang="ru-RU" sz="4800" dirty="0">
                <a:solidFill>
                  <a:srgbClr val="EB8335"/>
                </a:solidFill>
                <a:ea typeface="+mn-ea"/>
                <a:cs typeface="+mn-cs"/>
              </a:rPr>
              <a:t>Память</a:t>
            </a:r>
            <a:endParaRPr lang="ru-RU" sz="4800" dirty="0">
              <a:solidFill>
                <a:srgbClr val="EB8335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40" t="7449" r="3811" b="7449"/>
          <a:stretch/>
        </p:blipFill>
        <p:spPr>
          <a:xfrm rot="5400000">
            <a:off x="3543031" y="1410130"/>
            <a:ext cx="5008098" cy="3932237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sz="half" idx="4294967295"/>
          </p:nvPr>
        </p:nvSpPr>
        <p:spPr>
          <a:xfrm>
            <a:off x="7863840" y="898525"/>
            <a:ext cx="4121834" cy="5319395"/>
          </a:xfrm>
        </p:spPr>
        <p:txBody>
          <a:bodyPr>
            <a:normAutofit fontScale="92500" lnSpcReduction="20000"/>
          </a:bodyPr>
          <a:lstStyle/>
          <a:p>
            <a:r>
              <a:rPr lang="ru-RU" sz="2200" dirty="0">
                <a:solidFill>
                  <a:srgbClr val="DFDEF6"/>
                </a:solidFill>
                <a:ea typeface="+mj-ea"/>
                <a:cs typeface="+mj-cs"/>
              </a:rPr>
              <a:t/>
            </a:r>
            <a:br>
              <a:rPr lang="ru-RU" sz="2200" dirty="0">
                <a:solidFill>
                  <a:srgbClr val="DFDEF6"/>
                </a:solidFill>
                <a:ea typeface="+mj-ea"/>
                <a:cs typeface="+mj-cs"/>
              </a:rPr>
            </a:br>
            <a:r>
              <a:rPr lang="ru-RU" sz="2800" b="1" dirty="0">
                <a:solidFill>
                  <a:srgbClr val="FFFF00"/>
                </a:solidFill>
                <a:ea typeface="+mj-ea"/>
                <a:cs typeface="+mj-cs"/>
              </a:rPr>
              <a:t>В возрасте 5-6 лет начинает формироваться произвольная память</a:t>
            </a:r>
            <a:r>
              <a:rPr lang="ru-RU" sz="2800" b="1" dirty="0" smtClean="0">
                <a:solidFill>
                  <a:srgbClr val="FFFF00"/>
                </a:solidFill>
                <a:ea typeface="+mj-ea"/>
                <a:cs typeface="+mj-cs"/>
              </a:rPr>
              <a:t>.</a:t>
            </a:r>
          </a:p>
          <a:p>
            <a:r>
              <a:rPr lang="ru-RU" sz="2800" b="1" dirty="0">
                <a:solidFill>
                  <a:srgbClr val="FFFF00"/>
                </a:solidFill>
                <a:ea typeface="+mj-ea"/>
                <a:cs typeface="+mj-cs"/>
              </a:rPr>
              <a:t/>
            </a:r>
            <a:br>
              <a:rPr lang="ru-RU" sz="2800" b="1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ru-RU" sz="2800" b="1" dirty="0">
                <a:solidFill>
                  <a:srgbClr val="FFFF00"/>
                </a:solidFill>
                <a:ea typeface="+mj-ea"/>
                <a:cs typeface="+mj-cs"/>
              </a:rPr>
              <a:t>Ребенок способен при помощи образно-зрительной памяти запомнить 5-6 объектов</a:t>
            </a:r>
            <a:r>
              <a:rPr lang="ru-RU" sz="2800" b="1" dirty="0" smtClean="0">
                <a:solidFill>
                  <a:srgbClr val="FFFF00"/>
                </a:solidFill>
                <a:ea typeface="+mj-ea"/>
                <a:cs typeface="+mj-cs"/>
              </a:rPr>
              <a:t>.</a:t>
            </a:r>
          </a:p>
          <a:p>
            <a:endParaRPr lang="ru-RU" sz="2800" b="1" dirty="0" smtClean="0">
              <a:solidFill>
                <a:srgbClr val="FFFF00"/>
              </a:solidFill>
              <a:ea typeface="+mj-ea"/>
              <a:cs typeface="+mj-cs"/>
            </a:endParaRPr>
          </a:p>
          <a:p>
            <a:r>
              <a:rPr lang="ru-RU" sz="2800" b="1" dirty="0" smtClean="0">
                <a:solidFill>
                  <a:srgbClr val="FFFF00"/>
                </a:solidFill>
                <a:ea typeface="+mj-ea"/>
                <a:cs typeface="+mj-cs"/>
              </a:rPr>
              <a:t>Объем </a:t>
            </a:r>
            <a:r>
              <a:rPr lang="ru-RU" sz="2800" b="1" dirty="0">
                <a:solidFill>
                  <a:srgbClr val="FFFF00"/>
                </a:solidFill>
                <a:ea typeface="+mj-ea"/>
                <a:cs typeface="+mj-cs"/>
              </a:rPr>
              <a:t>слуховой вербальной памяти составляет 5-6 слов. </a:t>
            </a:r>
            <a:r>
              <a:rPr lang="ru-RU" sz="1800" b="1" dirty="0">
                <a:solidFill>
                  <a:srgbClr val="000000"/>
                </a:solidFill>
                <a:ea typeface="+mj-ea"/>
                <a:cs typeface="+mj-cs"/>
              </a:rPr>
              <a:t/>
            </a:r>
            <a:br>
              <a:rPr lang="ru-RU" sz="1800" b="1" dirty="0">
                <a:solidFill>
                  <a:srgbClr val="000000"/>
                </a:solidFill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1026" name="Picture 2" descr="C:\Users\Алёнушка2\Desktop\фото осень 2018\20181016_105655.jpg"/>
          <p:cNvPicPr>
            <a:picLocks noChangeAspect="1" noChangeArrowheads="1"/>
          </p:cNvPicPr>
          <p:nvPr/>
        </p:nvPicPr>
        <p:blipFill>
          <a:blip r:embed="rId3" cstate="print"/>
          <a:srcRect l="12554" t="10975" r="22019"/>
          <a:stretch>
            <a:fillRect/>
          </a:stretch>
        </p:blipFill>
        <p:spPr bwMode="auto">
          <a:xfrm rot="5400000">
            <a:off x="-358502" y="1428734"/>
            <a:ext cx="5261314" cy="403570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7061326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14535" y="914400"/>
            <a:ext cx="6274191" cy="1617785"/>
          </a:xfrm>
          <a:noFill/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«Найди  «семью»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(мышление)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838092" y="2715064"/>
            <a:ext cx="6150708" cy="3609535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Выявление уровня развития наглядно-образного мышления,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элементов логического мышления,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 умения группировать предметы по их функциональному назначению.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Алёнушка2\Desktop\фото осень 2018\20181022_1002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279" r="-516"/>
          <a:stretch>
            <a:fillRect/>
          </a:stretch>
        </p:blipFill>
        <p:spPr bwMode="auto">
          <a:xfrm rot="5400000">
            <a:off x="-557083" y="927060"/>
            <a:ext cx="6781072" cy="508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17457123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TC104033919[[fn=Контур]]</Template>
  <TotalTime>1358</TotalTime>
  <Words>555</Words>
  <Application>Microsoft Office PowerPoint</Application>
  <PresentationFormat>Произвольный</PresentationFormat>
  <Paragraphs>59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Damask</vt:lpstr>
      <vt:lpstr>Трек</vt:lpstr>
      <vt:lpstr>Поток</vt:lpstr>
      <vt:lpstr>Развитие психических процессов  у детей 5-6 лет (старшая группа) подготовила: педагог-психолог МБДОУ детский сад «Аленушка» Исупова Н.М. 2018 год</vt:lpstr>
      <vt:lpstr>Оценка развития психических процессов у детей проводилась с использованием комплекта материалов для экспресс-диагностики Павловой Н.Н. и Руденко Л.Г. Методики, используемые в данном комплекте позволяют выявить уровень интеллектуального развития, произвольности, особенности личностной сферы. </vt:lpstr>
      <vt:lpstr>Выявление самооценки ребенка</vt:lpstr>
      <vt:lpstr>«Нелепицы»</vt:lpstr>
      <vt:lpstr>«Времена года»</vt:lpstr>
      <vt:lpstr>Внимание Возрастает устойчивость внимания, развивается способность к его распределению и переключаемости. Наблюдается переход от непроизвольного к произвольному вниманию. Объем внимания составляет в начале года 5-6 объектов, к концу года 6-7. </vt:lpstr>
      <vt:lpstr>Слайд 7</vt:lpstr>
      <vt:lpstr>Память</vt:lpstr>
      <vt:lpstr>«Найди  «семью» (мышление)</vt:lpstr>
      <vt:lpstr>Мышление             </vt:lpstr>
      <vt:lpstr>  «Рыбка»   (мышление)</vt:lpstr>
      <vt:lpstr>Слайд 12</vt:lpstr>
      <vt:lpstr>«Рисунок человека»</vt:lpstr>
      <vt:lpstr>Речь </vt:lpstr>
      <vt:lpstr>«Последовательные картинки»</vt:lpstr>
      <vt:lpstr>«Разрезные картинки»  (4 части) (восприятие)    </vt:lpstr>
      <vt:lpstr>Слайд 17</vt:lpstr>
      <vt:lpstr>Воображение</vt:lpstr>
      <vt:lpstr>Слайд 19</vt:lpstr>
      <vt:lpstr>Программа «Цветик-семицветик» под редакцией Н.Ю.Куражевой комплексное развитие всех психических процессов</vt:lpstr>
      <vt:lpstr>Спасибо за внимание!  Удачи в развитии и воспитании детей!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Каков Ваш ребёнок от 5 до 6 лет</dc:title>
  <dc:creator>Аленушка2</dc:creator>
  <cp:lastModifiedBy>Алёнушка2</cp:lastModifiedBy>
  <cp:revision>131</cp:revision>
  <dcterms:created xsi:type="dcterms:W3CDTF">2014-11-07T10:08:08Z</dcterms:created>
  <dcterms:modified xsi:type="dcterms:W3CDTF">2018-11-22T05:41:38Z</dcterms:modified>
</cp:coreProperties>
</file>