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dia.ru/text/category/velosipe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15_%D0%B3%D0%BE%D0%B4" TargetMode="External"/><Relationship Id="rId2" Type="http://schemas.openxmlformats.org/officeDocument/2006/relationships/hyperlink" Target="https://ru.wikipedia.org/wiki/8_%D0%BE%D0%BA%D1%82%D1%8F%D0%B1%D1%80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hyperlink" Target="https://ru.wikipedia.org/wiki/2003_%D0%B3%D0%BE%D0%B4" TargetMode="External"/><Relationship Id="rId4" Type="http://schemas.openxmlformats.org/officeDocument/2006/relationships/hyperlink" Target="https://ru.wikipedia.org/wiki/12_%D0%B8%D1%8E%D0%BB%D1%8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divergentciy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908720"/>
            <a:ext cx="6550496" cy="2016224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Технологии, формирующие оценивание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креативности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варианты диагностик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284984"/>
            <a:ext cx="5974432" cy="30899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Педагог-психолог МДОУ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Детский сад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Аленушка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algn="ctr"/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Исупова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Н.М.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с.Мужи октябрь 2019 год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Обработка теста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496944" cy="58326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1.        </a:t>
            </a:r>
            <a:r>
              <a:rPr lang="ru-RU" b="1" dirty="0" smtClean="0"/>
              <a:t>Беглость</a:t>
            </a:r>
            <a:r>
              <a:rPr lang="ru-RU" dirty="0" smtClean="0"/>
              <a:t> — продуктивность, определяется путем подсчета количества рисунков, сделанных ребенком, независимо от их со­держания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2.        </a:t>
            </a:r>
            <a:r>
              <a:rPr lang="ru-RU" b="1" dirty="0" smtClean="0"/>
              <a:t>Гибкость</a:t>
            </a:r>
            <a:r>
              <a:rPr lang="ru-RU" dirty="0" smtClean="0"/>
              <a:t> — число изменений категории рисунка, считая от первого рисунка.</a:t>
            </a:r>
          </a:p>
          <a:p>
            <a:pPr fontAlgn="base"/>
            <a:r>
              <a:rPr lang="ru-RU" dirty="0" smtClean="0"/>
              <a:t>Четыре возможные категории:</a:t>
            </a:r>
          </a:p>
          <a:p>
            <a:pPr fontAlgn="base"/>
            <a:r>
              <a:rPr lang="ru-RU" b="1" i="1" dirty="0" smtClean="0"/>
              <a:t>живое (Ж)</a:t>
            </a:r>
            <a:r>
              <a:rPr lang="ru-RU" dirty="0" smtClean="0"/>
              <a:t> — человек, лицо, цветок, дерево, любое расте­ние, плоды, животное, насекомое, рыба, птица и т. д.;</a:t>
            </a:r>
          </a:p>
          <a:p>
            <a:pPr fontAlgn="base">
              <a:buNone/>
            </a:pPr>
            <a:endParaRPr lang="ru-RU" dirty="0" smtClean="0"/>
          </a:p>
          <a:p>
            <a:pPr fontAlgn="base"/>
            <a:r>
              <a:rPr lang="ru-RU" b="1" i="1" dirty="0" smtClean="0"/>
              <a:t>механическое, предметное (М)</a:t>
            </a:r>
            <a:r>
              <a:rPr lang="ru-RU" dirty="0" smtClean="0"/>
              <a:t> — лодка, космический ко­рабль, </a:t>
            </a:r>
            <a:r>
              <a:rPr lang="ru-RU" dirty="0" smtClean="0">
                <a:hlinkClick r:id="rId2" tooltip="Велосипед"/>
              </a:rPr>
              <a:t>велосипед</a:t>
            </a:r>
            <a:r>
              <a:rPr lang="ru-RU" dirty="0" smtClean="0"/>
              <a:t>, машина, инструмент, игрушка, оборудование, мебель, предметы домашнего обихода, посуда и т. д.;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/>
            <a:r>
              <a:rPr lang="ru-RU" b="1" i="1" dirty="0" smtClean="0"/>
              <a:t>символическое (С)</a:t>
            </a:r>
            <a:r>
              <a:rPr lang="ru-RU" dirty="0" smtClean="0"/>
              <a:t> — буква, цифра, название, герб, флаг, символическое обозначение и т. д.;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/>
            <a:r>
              <a:rPr lang="ru-RU" b="1" i="1" dirty="0" smtClean="0"/>
              <a:t>видовое, жанровое (В)</a:t>
            </a:r>
            <a:r>
              <a:rPr lang="ru-RU" dirty="0" smtClean="0"/>
              <a:t> — город, шоссе, дом, двор, парк, ко­смос, горы и т. д. (см. иллюстрации на следующей странице).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549275"/>
            <a:ext cx="8676456" cy="5924550"/>
          </a:xfrm>
        </p:spPr>
        <p:txBody>
          <a:bodyPr>
            <a:noAutofit/>
          </a:bodyPr>
          <a:lstStyle/>
          <a:p>
            <a:pPr fontAlgn="base"/>
            <a:r>
              <a:rPr lang="ru-RU" sz="1600" dirty="0" smtClean="0"/>
              <a:t>3. </a:t>
            </a:r>
            <a:r>
              <a:rPr lang="ru-RU" sz="1600" b="1" dirty="0" smtClean="0"/>
              <a:t>Оригинальность</a:t>
            </a:r>
            <a:r>
              <a:rPr lang="ru-RU" sz="1600" dirty="0" smtClean="0"/>
              <a:t> — местоположение (внутри - снаружи от­носительно </a:t>
            </a:r>
            <a:r>
              <a:rPr lang="ru-RU" sz="1600" dirty="0" err="1" smtClean="0"/>
              <a:t>стимульной</a:t>
            </a:r>
            <a:r>
              <a:rPr lang="ru-RU" sz="1600" dirty="0" smtClean="0"/>
              <a:t> фигуры), где выполняется рисунок.</a:t>
            </a:r>
          </a:p>
          <a:p>
            <a:pPr fontAlgn="base"/>
            <a:r>
              <a:rPr lang="ru-RU" sz="1600" dirty="0" smtClean="0"/>
              <a:t>Каждый квадрат содержит </a:t>
            </a:r>
            <a:r>
              <a:rPr lang="ru-RU" sz="1600" dirty="0" err="1" smtClean="0"/>
              <a:t>стимульную</a:t>
            </a:r>
            <a:r>
              <a:rPr lang="ru-RU" sz="1600" dirty="0" smtClean="0"/>
              <a:t> линию или фигуру, которая будет служить ограничением для менее творческих лю­дей. Наиболее оригинальны те, кто рисует внутри и снаружи дан­ной </a:t>
            </a:r>
            <a:r>
              <a:rPr lang="ru-RU" sz="1600" dirty="0" err="1" smtClean="0"/>
              <a:t>стимульной</a:t>
            </a:r>
            <a:r>
              <a:rPr lang="ru-RU" sz="1600" dirty="0" smtClean="0"/>
              <a:t> фигуры.</a:t>
            </a:r>
          </a:p>
          <a:p>
            <a:r>
              <a:rPr lang="ru-RU" sz="1600" dirty="0" smtClean="0"/>
              <a:t>1 балл — рисуют только снаружи</a:t>
            </a:r>
          </a:p>
          <a:p>
            <a:r>
              <a:rPr lang="ru-RU" sz="1600" dirty="0" smtClean="0"/>
              <a:t>2  балла — рисуют только внутри</a:t>
            </a:r>
          </a:p>
          <a:p>
            <a:r>
              <a:rPr lang="ru-RU" sz="1600" dirty="0" smtClean="0"/>
              <a:t>3 балла — рисуют как снаружи, так и внутри.</a:t>
            </a:r>
          </a:p>
          <a:p>
            <a:pPr fontAlgn="base"/>
            <a:r>
              <a:rPr lang="ru-RU" sz="1600" dirty="0" smtClean="0"/>
              <a:t>Общий сырой балл по оригинальности (О) равен сумме бал­лов по этому фактору по всем рисункам.</a:t>
            </a:r>
          </a:p>
          <a:p>
            <a:pPr fontAlgn="base"/>
            <a:r>
              <a:rPr lang="ru-RU" sz="1600" dirty="0" smtClean="0"/>
              <a:t>4. </a:t>
            </a:r>
            <a:r>
              <a:rPr lang="ru-RU" sz="1600" b="1" dirty="0" smtClean="0"/>
              <a:t>Разработанность </a:t>
            </a:r>
            <a:r>
              <a:rPr lang="ru-RU" sz="1600" dirty="0" smtClean="0"/>
              <a:t>— симметрия-асимметрия, где располо­жены детали, делающие рисунок асимметричным.</a:t>
            </a:r>
          </a:p>
          <a:p>
            <a:r>
              <a:rPr lang="ru-RU" sz="1600" dirty="0" smtClean="0"/>
              <a:t>0 баллов — симметрично внутреннее и внешнее пространство.</a:t>
            </a:r>
          </a:p>
          <a:p>
            <a:r>
              <a:rPr lang="ru-RU" sz="1600" dirty="0" smtClean="0"/>
              <a:t>1 балл — асимметрично вне замкнутого контура.</a:t>
            </a:r>
          </a:p>
          <a:p>
            <a:r>
              <a:rPr lang="ru-RU" sz="1600" dirty="0" smtClean="0"/>
              <a:t>2 балла — асимметрично внутри замкнутого контура.</a:t>
            </a:r>
          </a:p>
          <a:p>
            <a:r>
              <a:rPr lang="ru-RU" sz="1600" dirty="0" smtClean="0"/>
              <a:t>3 балла — асимметрично полностью: различны внешние дета­ли с обеих сторон контура и асимметрично изображение внутри контура.</a:t>
            </a:r>
          </a:p>
          <a:p>
            <a:pPr fontAlgn="base"/>
            <a:r>
              <a:rPr lang="ru-RU" sz="1600" dirty="0" smtClean="0"/>
              <a:t>Общий сырой балл по разработанности (Р) — сумма баллов по фактору разработанность по всем рисункам.</a:t>
            </a:r>
          </a:p>
          <a:p>
            <a:endParaRPr lang="ru-RU" sz="1200" dirty="0"/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9512" y="188640"/>
            <a:ext cx="8496944" cy="6285185"/>
          </a:xfrm>
        </p:spPr>
        <p:txBody>
          <a:bodyPr>
            <a:normAutofit/>
          </a:bodyPr>
          <a:lstStyle/>
          <a:p>
            <a:pPr fontAlgn="base"/>
            <a:r>
              <a:rPr lang="ru-RU" sz="2200" dirty="0" smtClean="0"/>
              <a:t>5. </a:t>
            </a:r>
            <a:r>
              <a:rPr lang="ru-RU" sz="2200" b="1" dirty="0" smtClean="0"/>
              <a:t>Название — богатство словарного запаса</a:t>
            </a:r>
            <a:r>
              <a:rPr lang="ru-RU" sz="2200" dirty="0" smtClean="0"/>
              <a:t> (количество слов, использованных в названии) и способность к образной передаче сути изображенного на рисунках (прямое описание или скрытый смысл, подтекст).</a:t>
            </a:r>
          </a:p>
          <a:p>
            <a:pPr>
              <a:buNone/>
            </a:pPr>
            <a:r>
              <a:rPr lang="ru-RU" sz="2200" dirty="0" smtClean="0"/>
              <a:t>   0 </a:t>
            </a:r>
            <a:r>
              <a:rPr lang="ru-RU" sz="2200" dirty="0" smtClean="0"/>
              <a:t>баллов — название не дано;</a:t>
            </a:r>
          </a:p>
          <a:p>
            <a:pPr>
              <a:buNone/>
            </a:pPr>
            <a:r>
              <a:rPr lang="ru-RU" sz="2200" dirty="0" smtClean="0"/>
              <a:t>   1балл </a:t>
            </a:r>
            <a:r>
              <a:rPr lang="ru-RU" sz="2200" dirty="0" smtClean="0"/>
              <a:t>— название, состоящее из одного слова </a:t>
            </a:r>
            <a:r>
              <a:rPr lang="ru-RU" sz="2200" dirty="0" smtClean="0"/>
              <a:t>без определения</a:t>
            </a:r>
            <a:r>
              <a:rPr lang="ru-RU" sz="2200" dirty="0" smtClean="0"/>
              <a:t>;</a:t>
            </a:r>
          </a:p>
          <a:p>
            <a:pPr>
              <a:buNone/>
            </a:pPr>
            <a:r>
              <a:rPr lang="ru-RU" sz="2200" dirty="0" smtClean="0"/>
              <a:t>    2 </a:t>
            </a:r>
            <a:r>
              <a:rPr lang="ru-RU" sz="2200" dirty="0" smtClean="0"/>
              <a:t>балла — словосочетание, несколько слов, которые отражают то, что нарисовано на картинке;</a:t>
            </a:r>
          </a:p>
          <a:p>
            <a:pPr>
              <a:buNone/>
            </a:pPr>
            <a:r>
              <a:rPr lang="ru-RU" sz="2200" dirty="0" smtClean="0"/>
              <a:t>    3 </a:t>
            </a:r>
            <a:r>
              <a:rPr lang="ru-RU" sz="2200" dirty="0" smtClean="0"/>
              <a:t>балла — образное название, выражающее больше, чем пока­зано на картинке, т. е. скрытый смысл.</a:t>
            </a:r>
          </a:p>
          <a:p>
            <a:pPr fontAlgn="base">
              <a:buNone/>
            </a:pPr>
            <a:r>
              <a:rPr lang="ru-RU" sz="2200" dirty="0" smtClean="0"/>
              <a:t>Общий сырой балл за название (Н) будет равен сумме баллов по этому фактору, полученных за каждый рисунок</a:t>
            </a:r>
            <a:r>
              <a:rPr lang="ru-RU" sz="2200" dirty="0" smtClean="0"/>
              <a:t>.</a:t>
            </a:r>
          </a:p>
          <a:p>
            <a:pPr fontAlgn="base">
              <a:buNone/>
            </a:pPr>
            <a:endParaRPr lang="ru-RU" sz="2200" dirty="0" smtClean="0"/>
          </a:p>
          <a:p>
            <a:pPr fontAlgn="base"/>
            <a:r>
              <a:rPr lang="ru-RU" sz="2000" b="1" dirty="0" smtClean="0"/>
              <a:t>Максимально возможный общий суммарный показатель (в </a:t>
            </a:r>
            <a:r>
              <a:rPr lang="ru-RU" sz="2000" b="1" dirty="0" smtClean="0"/>
              <a:t>сырых </a:t>
            </a:r>
            <a:r>
              <a:rPr lang="ru-RU" sz="2000" b="1" dirty="0" smtClean="0"/>
              <a:t>баллах) за весь тест — 131.</a:t>
            </a:r>
            <a:endParaRPr lang="ru-RU" sz="2000" dirty="0" smtClean="0"/>
          </a:p>
          <a:p>
            <a:pPr fontAlgn="base"/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144016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Элис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Пол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Торренс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(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hlinkClick r:id="rId2" tooltip="8 октября"/>
              </a:rPr>
              <a:t>8 октября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hlinkClick r:id="rId3" tooltip="1915 год"/>
              </a:rPr>
              <a:t>1915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— 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hlinkClick r:id="rId4" tooltip="12 июля"/>
              </a:rPr>
              <a:t>12 июля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hlinkClick r:id="rId5" tooltip="2003 год"/>
              </a:rPr>
              <a:t>2003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 — американский психолог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74840" cy="449309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Торренс</a:t>
            </a:r>
            <a:r>
              <a:rPr lang="ru-RU" b="1" dirty="0" smtClean="0"/>
              <a:t> </a:t>
            </a:r>
            <a:r>
              <a:rPr lang="ru-RU" b="1" dirty="0" smtClean="0"/>
              <a:t>писал: «</a:t>
            </a:r>
            <a:r>
              <a:rPr lang="ru-RU" b="1" dirty="0" err="1" smtClean="0"/>
              <a:t>Высококреативные</a:t>
            </a:r>
            <a:r>
              <a:rPr lang="ru-RU" b="1" dirty="0" smtClean="0"/>
              <a:t> дети в группе работают одни, не признаются лидерами и не хотят быть руководителями. Правительственными наградами отмечаются руководители, а не большие ученые»</a:t>
            </a:r>
            <a:endParaRPr lang="ru-RU" dirty="0"/>
          </a:p>
        </p:txBody>
      </p:sp>
      <p:pic>
        <p:nvPicPr>
          <p:cNvPr id="1028" name="Picture 4" descr="C:\Users\Алёнушка2\Desktop\Торренс,_Элис_Пол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1124743"/>
            <a:ext cx="3528392" cy="482184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Опросник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креативности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Джонсона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Лист ответов (</a:t>
            </a:r>
            <a:r>
              <a:rPr lang="ru-RU" sz="1800" b="1" dirty="0" err="1" smtClean="0"/>
              <a:t>опросник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креативности</a:t>
            </a:r>
            <a:r>
              <a:rPr lang="ru-RU" sz="1800" b="1" dirty="0" smtClean="0"/>
              <a:t>)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Дата ___ ДОУ </a:t>
            </a:r>
            <a:r>
              <a:rPr lang="ru-RU" sz="1800" dirty="0" err="1" smtClean="0"/>
              <a:t>___Группа____Возраст</a:t>
            </a:r>
            <a:r>
              <a:rPr lang="ru-RU" sz="1800" dirty="0" smtClean="0"/>
              <a:t> ____</a:t>
            </a:r>
          </a:p>
          <a:p>
            <a:pPr>
              <a:buNone/>
            </a:pPr>
            <a:r>
              <a:rPr lang="ru-RU" sz="1800" dirty="0" smtClean="0"/>
              <a:t>Респондент (ФИО) _______________________ (заполняющий анкету)</a:t>
            </a:r>
          </a:p>
          <a:p>
            <a:pPr>
              <a:buNone/>
            </a:pPr>
            <a:r>
              <a:rPr lang="ru-RU" sz="1800" dirty="0" smtClean="0"/>
              <a:t>В таблице под номерами от 1 до 8 отмечены характеристики творческого проявления (</a:t>
            </a:r>
            <a:r>
              <a:rPr lang="ru-RU" sz="1800" dirty="0" err="1" smtClean="0"/>
              <a:t>креативности</a:t>
            </a:r>
            <a:r>
              <a:rPr lang="ru-RU" sz="1800" dirty="0" smtClean="0"/>
              <a:t>), которые приведены в </a:t>
            </a:r>
            <a:r>
              <a:rPr lang="ru-RU" sz="1800" dirty="0" err="1" smtClean="0"/>
              <a:t>опроснике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Пожалуйста, оцените, используя пятибалльную систему, в какой степени каждый оцениваемый обладает вышеописанными творческими характеристиками.</a:t>
            </a:r>
          </a:p>
          <a:p>
            <a:pPr>
              <a:buNone/>
            </a:pPr>
            <a:r>
              <a:rPr lang="ru-RU" sz="1800" u="sng" dirty="0" smtClean="0"/>
              <a:t>Возможные оценочные баллы:   </a:t>
            </a:r>
            <a:r>
              <a:rPr lang="ru-RU" sz="1800" b="1" i="1" dirty="0" smtClean="0"/>
              <a:t>5 — постоянно;   4 — часто; 3 — иногда;  2 — редко; 1 — никогда.</a:t>
            </a:r>
            <a:endParaRPr lang="ru-RU" sz="1800" b="1" dirty="0" smtClean="0"/>
          </a:p>
          <a:p>
            <a:pPr>
              <a:buNone/>
            </a:pPr>
            <a:r>
              <a:rPr lang="ru-RU" sz="1800" dirty="0" smtClean="0"/>
              <a:t>Характеристики способностей к обучению</a:t>
            </a:r>
          </a:p>
          <a:p>
            <a:pPr>
              <a:buNone/>
            </a:pPr>
            <a:endParaRPr lang="ru-RU" sz="18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6" y="4602872"/>
          <a:ext cx="8280921" cy="18659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60056"/>
                <a:gridCol w="1196130"/>
                <a:gridCol w="576064"/>
                <a:gridCol w="576064"/>
                <a:gridCol w="648072"/>
                <a:gridCol w="648072"/>
                <a:gridCol w="648072"/>
                <a:gridCol w="648072"/>
                <a:gridCol w="576064"/>
                <a:gridCol w="648072"/>
                <a:gridCol w="1656183"/>
              </a:tblGrid>
              <a:tr h="40861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Творческие характеристики (</a:t>
                      </a:r>
                      <a:r>
                        <a:rPr lang="ru-RU" dirty="0" err="1" smtClean="0"/>
                        <a:t>креативность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 баллов</a:t>
                      </a:r>
                      <a:endParaRPr lang="ru-RU" dirty="0"/>
                    </a:p>
                  </a:txBody>
                  <a:tcPr/>
                </a:tc>
              </a:tr>
              <a:tr h="4086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61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1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Творческая личность способна: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496944" cy="5853264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ru-RU" sz="1800" dirty="0" smtClean="0"/>
              <a:t>ощущать тонкие, неопределенные, сложные особенности окружающего мира (чувствительность к проблеме, предпочтение сложностей);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 выдвигать и выражать большое количество различных идей в данных условиях (беглость);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 предлагать разные виды, типы, категории идей (гибкость);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 предлагать дополнительные детали, идеи, версии или решения (находчивость, изобретательность, разработанность);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 проявлять воображение, чувство юмора и развивать гипотетические возможности (воображение, способность к структурированию);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 демонстрировать поведение, которое является неожиданным, оригинальным, но полезным для решения проблемы (оригинальность, изобретательность и продуктивность);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 воздержаться от принятия первой пришедшей в голову типичной, общепринятой идеи, выдвигать различные варианты и выбрать наилучший (независимость);</a:t>
            </a:r>
          </a:p>
          <a:p>
            <a:pPr marL="457200" indent="-457200">
              <a:buAutoNum type="arabicParenR"/>
            </a:pPr>
            <a:r>
              <a:rPr lang="ru-RU" sz="1800" dirty="0" smtClean="0"/>
              <a:t> проявлять уверенность в своем решении, несмотря на возникшие затруднения, брать на себя ответственность за нестандартную позицию, мнение, содействующее решению проблемы (уверенный стиль поведения с опорой на себя, </a:t>
            </a:r>
            <a:r>
              <a:rPr lang="ru-RU" sz="1800" dirty="0" err="1" smtClean="0"/>
              <a:t>самодостаточное</a:t>
            </a:r>
            <a:r>
              <a:rPr lang="ru-RU" sz="1800" dirty="0" smtClean="0"/>
              <a:t> поведение).</a:t>
            </a:r>
            <a:endParaRPr lang="ru-RU" sz="1800" dirty="0"/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634082"/>
          </a:xfrm>
          <a:noFill/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Таблица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Соотношение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креативности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и суммарных  оценок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опросника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628798"/>
          <a:ext cx="7848872" cy="45774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436"/>
                <a:gridCol w="3924436"/>
              </a:tblGrid>
              <a:tr h="68998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Уровни </a:t>
                      </a:r>
                      <a:r>
                        <a:rPr lang="ru-RU" sz="2400" b="1" dirty="0" err="1" smtClean="0"/>
                        <a:t>креативности</a:t>
                      </a:r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Шкала общих оценок </a:t>
                      </a:r>
                      <a:r>
                        <a:rPr lang="ru-RU" sz="2400" b="1" dirty="0" err="1" smtClean="0"/>
                        <a:t>опросника</a:t>
                      </a:r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899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Очень высокий 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40–34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899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Высокий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33–27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899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Нормальный, средний 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26–20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899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Низкий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19–15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9458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Очень низкий 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14–0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Опросники</a:t>
            </a:r>
            <a:r>
              <a:rPr lang="ru-RU" b="1" dirty="0" smtClean="0">
                <a:solidFill>
                  <a:srgbClr val="002060"/>
                </a:solidFill>
              </a:rPr>
              <a:t> для дошкольников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(адаптированные      е.е.туник)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3629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Опросник</a:t>
            </a:r>
            <a:r>
              <a:rPr lang="ru-RU" dirty="0" smtClean="0">
                <a:solidFill>
                  <a:srgbClr val="002060"/>
                </a:solidFill>
              </a:rPr>
              <a:t> 1.</a:t>
            </a:r>
            <a:r>
              <a:rPr lang="ru-RU" dirty="0" smtClean="0"/>
              <a:t> Характеристики способностей к обучению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Опросник</a:t>
            </a:r>
            <a:r>
              <a:rPr lang="ru-RU" dirty="0" smtClean="0">
                <a:solidFill>
                  <a:srgbClr val="002060"/>
                </a:solidFill>
              </a:rPr>
              <a:t> 2.</a:t>
            </a:r>
            <a:r>
              <a:rPr lang="ru-RU" dirty="0" smtClean="0"/>
              <a:t> </a:t>
            </a:r>
            <a:r>
              <a:rPr lang="ru-RU" dirty="0" err="1" smtClean="0"/>
              <a:t>Мотивационно-личностные</a:t>
            </a:r>
            <a:r>
              <a:rPr lang="ru-RU" dirty="0" smtClean="0"/>
              <a:t> характеристики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Опросник</a:t>
            </a:r>
            <a:r>
              <a:rPr lang="ru-RU" dirty="0" smtClean="0">
                <a:solidFill>
                  <a:srgbClr val="002060"/>
                </a:solidFill>
              </a:rPr>
              <a:t> 3.</a:t>
            </a:r>
            <a:r>
              <a:rPr lang="ru-RU" dirty="0" smtClean="0"/>
              <a:t> Творческие характеристики (</a:t>
            </a:r>
            <a:r>
              <a:rPr lang="ru-RU" dirty="0" err="1" smtClean="0"/>
              <a:t>креативность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Опросник</a:t>
            </a:r>
            <a:r>
              <a:rPr lang="ru-RU" dirty="0" smtClean="0">
                <a:solidFill>
                  <a:srgbClr val="002060"/>
                </a:solidFill>
              </a:rPr>
              <a:t> 4.</a:t>
            </a:r>
            <a:r>
              <a:rPr lang="ru-RU" dirty="0" smtClean="0"/>
              <a:t> Лидерские характеристики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Экспресс-диагностика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Павловой Н.Н. и Руденко Л.Г.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556792"/>
          <a:ext cx="8640956" cy="38450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46948"/>
                <a:gridCol w="633172"/>
                <a:gridCol w="792088"/>
                <a:gridCol w="648072"/>
                <a:gridCol w="792088"/>
                <a:gridCol w="864096"/>
                <a:gridCol w="720080"/>
                <a:gridCol w="720080"/>
                <a:gridCol w="792088"/>
                <a:gridCol w="720080"/>
                <a:gridCol w="720080"/>
                <a:gridCol w="792084"/>
              </a:tblGrid>
              <a:tr h="96125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Развитие воображения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Наглядно-действенное мышление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Наглядно-образное мышление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Словесно-логическое мышление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Общий уровень развития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Начало</a:t>
                      </a:r>
                      <a:r>
                        <a:rPr lang="ru-RU" sz="1200" baseline="0" dirty="0" smtClean="0"/>
                        <a:t> года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Конец года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Начало</a:t>
                      </a:r>
                      <a:r>
                        <a:rPr lang="ru-RU" sz="1200" baseline="0" dirty="0" smtClean="0"/>
                        <a:t> года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Конец года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Начало</a:t>
                      </a:r>
                      <a:r>
                        <a:rPr lang="ru-RU" sz="1200" baseline="0" dirty="0" smtClean="0"/>
                        <a:t> года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Конец года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Начало</a:t>
                      </a:r>
                      <a:r>
                        <a:rPr lang="ru-RU" sz="1200" baseline="0" dirty="0" smtClean="0"/>
                        <a:t> года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Конец года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Начало</a:t>
                      </a:r>
                      <a:r>
                        <a:rPr lang="ru-RU" sz="1200" baseline="0" dirty="0" smtClean="0"/>
                        <a:t> года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Конец года</a:t>
                      </a:r>
                      <a:endParaRPr lang="ru-RU" sz="1200" b="1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27943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Методики диагностики универсальных творческих способностей для детей 4-5 лет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000" b="1" dirty="0" smtClean="0"/>
              <a:t> (авторы: В. Синельников, В. Кудрявцев)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Методика «Солнце в комнате»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Алёнушка2\Desktop\1207-00082856-6844d2ee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45412"/>
            <a:ext cx="7992768" cy="376390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147248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ТЕСТ ДИВЕРГЕНТНОГО  МЫШЛЕНИЯ  ВИЛЬЯМСА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fontAlgn="base">
              <a:buNone/>
            </a:pPr>
            <a:r>
              <a:rPr lang="ru-RU" dirty="0" smtClean="0"/>
              <a:t>Тест Вильямса предназначен для комплексной диагностики </a:t>
            </a:r>
            <a:r>
              <a:rPr lang="ru-RU" dirty="0" err="1" smtClean="0"/>
              <a:t>креативности</a:t>
            </a:r>
            <a:r>
              <a:rPr lang="ru-RU" dirty="0" smtClean="0"/>
              <a:t> у детей и подростков от 5 до 17 лет  и оценивает  как характеристики, связанные с творческим мышлением, так и личностно-индивидные </a:t>
            </a:r>
            <a:r>
              <a:rPr lang="ru-RU" dirty="0" err="1" smtClean="0"/>
              <a:t>креативные</a:t>
            </a:r>
            <a:r>
              <a:rPr lang="ru-RU" dirty="0" smtClean="0"/>
              <a:t> характеристики.</a:t>
            </a:r>
          </a:p>
          <a:p>
            <a:pPr fontAlgn="base">
              <a:buNone/>
            </a:pPr>
            <a:r>
              <a:rPr lang="ru-RU" dirty="0" smtClean="0"/>
              <a:t>· тест </a:t>
            </a:r>
            <a:r>
              <a:rPr lang="ru-RU" b="1" dirty="0" smtClean="0">
                <a:hlinkClick r:id="rId2" tooltip="Дивергенция"/>
              </a:rPr>
              <a:t>дивергентного</a:t>
            </a:r>
            <a:r>
              <a:rPr lang="ru-RU" b="1" dirty="0" smtClean="0"/>
              <a:t> </a:t>
            </a:r>
            <a:r>
              <a:rPr lang="ru-RU" dirty="0" smtClean="0"/>
              <a:t>(творческого) мышления;</a:t>
            </a:r>
          </a:p>
          <a:p>
            <a:pPr fontAlgn="base">
              <a:buNone/>
            </a:pPr>
            <a:r>
              <a:rPr lang="ru-RU" dirty="0" smtClean="0"/>
              <a:t>· тест личных творческих характеристик (</a:t>
            </a:r>
            <a:r>
              <a:rPr lang="ru-RU" dirty="0" err="1" smtClean="0"/>
              <a:t>опросник</a:t>
            </a:r>
            <a:r>
              <a:rPr lang="ru-RU" dirty="0" smtClean="0"/>
              <a:t> для детей, возраст с 5 класса)</a:t>
            </a:r>
          </a:p>
          <a:p>
            <a:pPr fontAlgn="base">
              <a:buNone/>
            </a:pPr>
            <a:r>
              <a:rPr lang="ru-RU" dirty="0" smtClean="0"/>
              <a:t>· шкала Вильямса (</a:t>
            </a:r>
            <a:r>
              <a:rPr lang="ru-RU" dirty="0" err="1" smtClean="0"/>
              <a:t>опросник</a:t>
            </a:r>
            <a:r>
              <a:rPr lang="ru-RU" dirty="0" smtClean="0"/>
              <a:t> для родителей и педагогов).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pandia.ru/text/80/539/images/img1_138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 l="6639" t="3309" r="3416"/>
          <a:stretch>
            <a:fillRect/>
          </a:stretch>
        </p:blipFill>
        <p:spPr bwMode="auto">
          <a:xfrm>
            <a:off x="251520" y="260648"/>
            <a:ext cx="34200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pandia.ru/text/80/539/images/img2_78.jpg"/>
          <p:cNvPicPr/>
          <p:nvPr/>
        </p:nvPicPr>
        <p:blipFill>
          <a:blip r:embed="rId3" cstate="print"/>
          <a:srcRect t="3491" r="5372"/>
          <a:stretch>
            <a:fillRect/>
          </a:stretch>
        </p:blipFill>
        <p:spPr bwMode="auto">
          <a:xfrm>
            <a:off x="5292080" y="260648"/>
            <a:ext cx="34200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pandia.ru/text/80/539/images/img3_51.jpg"/>
          <p:cNvPicPr/>
          <p:nvPr/>
        </p:nvPicPr>
        <p:blipFill>
          <a:blip r:embed="rId4" cstate="print"/>
          <a:srcRect l="7908" t="3378" r="2269" b="5968"/>
          <a:stretch>
            <a:fillRect/>
          </a:stretch>
        </p:blipFill>
        <p:spPr bwMode="auto">
          <a:xfrm>
            <a:off x="2411760" y="3068960"/>
            <a:ext cx="34200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740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Технологии, формирующие оценивание креативности, варианты диагностик </vt:lpstr>
      <vt:lpstr>Опросник креативности Джонсона</vt:lpstr>
      <vt:lpstr>Творческая личность способна:  </vt:lpstr>
      <vt:lpstr>Таблица Соотношение креативности и суммарных  оценок опросника</vt:lpstr>
      <vt:lpstr>Опросники для дошкольников  (адаптированные      е.е.туник)  </vt:lpstr>
      <vt:lpstr>Экспресс-диагностика  Павловой Н.Н. и Руденко Л.Г. </vt:lpstr>
      <vt:lpstr>Методики диагностики универсальных творческих способностей для детей 4-5 лет  (авторы: В. Синельников, В. Кудрявцев) Методика «Солнце в комнате»  </vt:lpstr>
      <vt:lpstr>ТЕСТ ДИВЕРГЕНТНОГО  МЫШЛЕНИЯ  ВИЛЬЯМСА </vt:lpstr>
      <vt:lpstr>Слайд 9</vt:lpstr>
      <vt:lpstr>Обработка теста</vt:lpstr>
      <vt:lpstr>Слайд 11</vt:lpstr>
      <vt:lpstr>Слайд 12</vt:lpstr>
      <vt:lpstr>Элис Пол Торренс ( 8 октября 1915 — 12 июля 2003) — американский психолог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Технологии, формирующие оценивание креативности, варианты диагностик </dc:title>
  <dc:creator>Алёнушка2</dc:creator>
  <cp:lastModifiedBy>Алёнушка2</cp:lastModifiedBy>
  <cp:revision>27</cp:revision>
  <dcterms:created xsi:type="dcterms:W3CDTF">2019-10-08T15:50:58Z</dcterms:created>
  <dcterms:modified xsi:type="dcterms:W3CDTF">2019-10-09T10:57:19Z</dcterms:modified>
</cp:coreProperties>
</file>