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0" y="0"/>
            <a:ext cx="9133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4968552" cy="36004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3399"/>
                </a:solidFill>
                <a:latin typeface="Comic Sans MS" pitchFamily="66" charset="0"/>
              </a:rPr>
              <a:t>Тренинг развития эмоционального интеллекта</a:t>
            </a:r>
            <a:endParaRPr lang="ru-RU" sz="4000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88432" cy="175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Педагог-психолог МБДОУ Детский сад «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Аленушка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»</a:t>
            </a:r>
          </a:p>
          <a:p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Исупова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Н.М.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с.Мужи 2020г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ёнушка2\Desktop\картинкиии\Etiqueta-Escolar-Emoji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 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048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31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3100" dirty="0" smtClean="0">
                <a:latin typeface="Comic Sans MS" pitchFamily="66" charset="0"/>
              </a:rPr>
              <a:t>ТЕСТ </a:t>
            </a: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«Поговорим о плохой погоде и нестиранных носках</a:t>
            </a:r>
            <a:r>
              <a:rPr lang="ru-RU" b="1" dirty="0" smtClean="0">
                <a:latin typeface="Comic Sans MS" pitchFamily="66" charset="0"/>
              </a:rPr>
              <a:t>!»</a:t>
            </a:r>
          </a:p>
          <a:p>
            <a:pPr algn="ctr">
              <a:buNone/>
            </a:pPr>
            <a:endParaRPr lang="ru-RU" sz="29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900" dirty="0" smtClean="0">
                <a:latin typeface="Comic Sans MS" pitchFamily="66" charset="0"/>
              </a:rPr>
              <a:t>Выберите свой вариант ответа, </a:t>
            </a:r>
            <a:r>
              <a:rPr lang="ru-RU" sz="2900" dirty="0" smtClean="0">
                <a:latin typeface="Comic Sans MS" pitchFamily="66" charset="0"/>
              </a:rPr>
              <a:t>который подходит </a:t>
            </a:r>
            <a:r>
              <a:rPr lang="ru-RU" sz="2900" dirty="0" smtClean="0">
                <a:latin typeface="Comic Sans MS" pitchFamily="66" charset="0"/>
              </a:rPr>
              <a:t>вам больше всего.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latin typeface="Comic Sans MS" pitchFamily="66" charset="0"/>
              </a:rPr>
              <a:t>«О нет, это вероятно, шутка! Это значит, я должен ждать до завтра? Что же мне делать</a:t>
            </a:r>
            <a:r>
              <a:rPr lang="ru-RU" sz="3800" dirty="0" smtClean="0">
                <a:latin typeface="Comic Sans MS" pitchFamily="66" charset="0"/>
              </a:rPr>
              <a:t>?»</a:t>
            </a:r>
          </a:p>
          <a:p>
            <a:pPr marL="514350" lvl="0" indent="-514350">
              <a:buFont typeface="+mj-lt"/>
              <a:buAutoNum type="arabicPeriod"/>
            </a:pPr>
            <a:endParaRPr lang="ru-RU" sz="3800" dirty="0" smtClean="0">
              <a:latin typeface="Comic Sans MS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latin typeface="Comic Sans MS" pitchFamily="66" charset="0"/>
              </a:rPr>
              <a:t>«Подождем немного и посмотрим, может, погода прояснится</a:t>
            </a:r>
            <a:r>
              <a:rPr lang="ru-RU" sz="3800" dirty="0" smtClean="0">
                <a:latin typeface="Comic Sans MS" pitchFamily="66" charset="0"/>
              </a:rPr>
              <a:t>».</a:t>
            </a:r>
          </a:p>
          <a:p>
            <a:pPr marL="514350" lvl="0" indent="-514350">
              <a:buFont typeface="+mj-lt"/>
              <a:buAutoNum type="arabicPeriod"/>
            </a:pPr>
            <a:endParaRPr lang="ru-RU" sz="3800" dirty="0" smtClean="0">
              <a:latin typeface="Comic Sans MS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latin typeface="Comic Sans MS" pitchFamily="66" charset="0"/>
              </a:rPr>
              <a:t>«Ну, хорошо, в конце концов, мне не придется сегодня стирать</a:t>
            </a:r>
            <a:r>
              <a:rPr lang="ru-RU" sz="3800" dirty="0" smtClean="0">
                <a:latin typeface="Comic Sans MS" pitchFamily="66" charset="0"/>
              </a:rPr>
              <a:t>».</a:t>
            </a:r>
          </a:p>
          <a:p>
            <a:pPr marL="514350" lvl="0" indent="-514350">
              <a:buFont typeface="+mj-lt"/>
              <a:buAutoNum type="arabicPeriod"/>
            </a:pPr>
            <a:endParaRPr lang="ru-RU" sz="3800" dirty="0" smtClean="0">
              <a:latin typeface="Comic Sans MS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latin typeface="Comic Sans MS" pitchFamily="66" charset="0"/>
              </a:rPr>
              <a:t>«Я займусь этой чертовой стиркой независимо от того, будет дождь или нет».</a:t>
            </a:r>
          </a:p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ёнушка2\Desktop\картинкиии\RaWv82oNl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ёнушка2\Desktop\картинкиии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ёнушка2\Desktop\картинкии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55546" cy="633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416824" cy="3600400"/>
          </a:xfrm>
        </p:spPr>
        <p:txBody>
          <a:bodyPr>
            <a:noAutofit/>
          </a:bodyPr>
          <a:lstStyle/>
          <a:p>
            <a:pPr algn="l"/>
            <a:r>
              <a:rPr lang="ru-RU" sz="115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11500" b="1" dirty="0" smtClean="0">
                <a:solidFill>
                  <a:srgbClr val="00B050"/>
                </a:solidFill>
                <a:latin typeface="Comic Sans MS" pitchFamily="66" charset="0"/>
              </a:rPr>
              <a:t>Р</a:t>
            </a:r>
            <a:r>
              <a:rPr lang="ru-RU" sz="11500" b="1" dirty="0" smtClean="0">
                <a:solidFill>
                  <a:srgbClr val="FFC000"/>
                </a:solidFill>
                <a:latin typeface="Comic Sans MS" pitchFamily="66" charset="0"/>
              </a:rPr>
              <a:t>Т</a:t>
            </a:r>
            <a:r>
              <a:rPr lang="ru-RU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</a:t>
            </a:r>
            <a:r>
              <a:rPr lang="ru-RU" sz="11500" b="1" dirty="0" smtClean="0">
                <a:solidFill>
                  <a:srgbClr val="FF3399"/>
                </a:solidFill>
                <a:latin typeface="Comic Sans MS" pitchFamily="66" charset="0"/>
              </a:rPr>
              <a:t>К</a:t>
            </a:r>
            <a:r>
              <a:rPr lang="ru-RU" sz="11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</a:t>
            </a:r>
            <a:endParaRPr lang="ru-RU" sz="115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899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ёнушка2\Desktop\картинкиии\Etiqueta-Escolar-Emoji-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80728"/>
            <a:ext cx="7992888" cy="496922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Правила тренинга: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Общение по принципу «Здесь и теперь».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Персонификация высказываний.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Искренность в общении</a:t>
            </a:r>
            <a:r>
              <a:rPr lang="ru-RU" sz="3600" dirty="0" smtClean="0">
                <a:latin typeface="Comic Sans MS" pitchFamily="66" charset="0"/>
              </a:rPr>
              <a:t>.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Активное </a:t>
            </a:r>
            <a:r>
              <a:rPr lang="ru-RU" sz="3600" dirty="0" smtClean="0">
                <a:latin typeface="Comic Sans MS" pitchFamily="66" charset="0"/>
              </a:rPr>
              <a:t>участие в происходящем.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Конфиденциальность.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Уважение </a:t>
            </a:r>
            <a:r>
              <a:rPr lang="ru-RU" sz="3600" dirty="0" smtClean="0">
                <a:latin typeface="Comic Sans MS" pitchFamily="66" charset="0"/>
              </a:rPr>
              <a:t>к говорящему.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ёнушка2\Desktop\картинкиии\image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ёнушка2\Desktop\картинкии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55546" cy="633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416824" cy="43204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Comic Sans MS" pitchFamily="66" charset="0"/>
              </a:rPr>
              <a:t>«Эмоциональный интеллект»</a:t>
            </a:r>
            <a:r>
              <a:rPr lang="ru-RU" sz="2800" dirty="0" smtClean="0">
                <a:latin typeface="Comic Sans MS" pitchFamily="66" charset="0"/>
              </a:rPr>
              <a:t> – это четко определяемая и измеряемая способность перерабатывать информацию, содержащуюся в эмоциях, определять значение эмоций, их связи друг с другом, использовать эмоциональную </a:t>
            </a:r>
            <a:r>
              <a:rPr lang="ru-RU" sz="2800" dirty="0" smtClean="0">
                <a:latin typeface="Comic Sans MS" pitchFamily="66" charset="0"/>
              </a:rPr>
              <a:t>информацию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в </a:t>
            </a:r>
            <a:r>
              <a:rPr lang="ru-RU" sz="2800" dirty="0" smtClean="0">
                <a:latin typeface="Comic Sans MS" pitchFamily="66" charset="0"/>
              </a:rPr>
              <a:t>качестве основы для мышления и принятия решений.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260648"/>
          <a:ext cx="8712968" cy="640976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56484"/>
                <a:gridCol w="4356484"/>
              </a:tblGrid>
              <a:tr h="116112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omic Sans MS" pitchFamily="66" charset="0"/>
                        </a:rPr>
                        <a:t>Восприятие эмоций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(распознавание, идентификация)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Эмоции содержат информацию о нас самих, других людях и мире вокруг нас. Эмоции – это данные.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  <a:tr h="15481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omic Sans MS" pitchFamily="66" charset="0"/>
                        </a:rPr>
                        <a:t>Использование эмоций для стимулирования умственной деятельности</a:t>
                      </a:r>
                      <a:r>
                        <a:rPr lang="ru-RU" sz="2000" dirty="0">
                          <a:latin typeface="Comic Sans MS" pitchFamily="66" charset="0"/>
                        </a:rPr>
                        <a:t> (улучшение, ускорение мышления)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Наши эмоции влияют как на то, о чем мы думаем, так и на то, как мы думаем.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  <a:tr h="15481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omic Sans MS" pitchFamily="66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omic Sans MS" pitchFamily="66" charset="0"/>
                        </a:rPr>
                        <a:t>Понимание </a:t>
                      </a:r>
                      <a:r>
                        <a:rPr lang="ru-RU" sz="2000" b="1" dirty="0">
                          <a:latin typeface="Comic Sans MS" pitchFamily="66" charset="0"/>
                        </a:rPr>
                        <a:t>эмоций</a:t>
                      </a:r>
                      <a:endParaRPr lang="ru-RU" sz="20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Понимание причин эмоций, предугадывание изменения эмоций, описание эмоций словами при общении.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  <a:tr h="193521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omic Sans MS" pitchFamily="66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omic Sans MS" pitchFamily="66" charset="0"/>
                        </a:rPr>
                        <a:t>Управление </a:t>
                      </a:r>
                      <a:r>
                        <a:rPr lang="ru-RU" sz="2000" b="1" dirty="0">
                          <a:latin typeface="Comic Sans MS" pitchFamily="66" charset="0"/>
                        </a:rPr>
                        <a:t>эмоциями</a:t>
                      </a:r>
                      <a:endParaRPr lang="ru-RU" sz="20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mic Sans MS" pitchFamily="66" charset="0"/>
                        </a:rPr>
                        <a:t>Усиление, уменьшение, вызывание (создание) или предотвращение эмоций для достижения позитивных результатов.</a:t>
                      </a:r>
                      <a:endParaRPr lang="ru-RU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ёнушка2\Desktop\картинки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8755546" cy="6336704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4022" t="14807" r="5974" b="12803"/>
          <a:stretch>
            <a:fillRect/>
          </a:stretch>
        </p:blipFill>
        <p:spPr bwMode="auto">
          <a:xfrm>
            <a:off x="251520" y="620688"/>
            <a:ext cx="59766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Тренинг развития эмоционального интеллекта</vt:lpstr>
      <vt:lpstr>АРТЕКА</vt:lpstr>
      <vt:lpstr>Слайд 3</vt:lpstr>
      <vt:lpstr>Правила тренинга: Общение по принципу «Здесь и теперь». Персонификация высказываний. Искренность в общении. Активное участие в происходящем.  Конфиденциальность. Уважение к говорящему.  </vt:lpstr>
      <vt:lpstr>Слайд 5</vt:lpstr>
      <vt:lpstr>«Эмоциональный интеллект» – это четко определяемая и измеряемая способность перерабатывать информацию, содержащуюся в эмоциях, определять значение эмоций, их связи друг с другом, использовать эмоциональную информацию в качестве основы для мышления и принятия решений. </vt:lpstr>
      <vt:lpstr>Слайд 7</vt:lpstr>
      <vt:lpstr>Слайд 8</vt:lpstr>
      <vt:lpstr>Слайд 9</vt:lpstr>
      <vt:lpstr> 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развития эмоционального интеллекта</dc:title>
  <dc:creator>Алёнушка2</dc:creator>
  <cp:lastModifiedBy>Алёнушка2</cp:lastModifiedBy>
  <cp:revision>14</cp:revision>
  <dcterms:created xsi:type="dcterms:W3CDTF">2020-02-06T16:13:58Z</dcterms:created>
  <dcterms:modified xsi:type="dcterms:W3CDTF">2020-02-06T17:23:54Z</dcterms:modified>
</cp:coreProperties>
</file>