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2" r:id="rId11"/>
    <p:sldId id="275" r:id="rId12"/>
    <p:sldId id="276" r:id="rId13"/>
    <p:sldId id="25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5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844824"/>
            <a:ext cx="3312368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Роль эмоций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жизни ребенка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44008" y="4149080"/>
            <a:ext cx="3456384" cy="24482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Подготовила: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Педагог-психолог МБДОУ детский сад «Аленушка»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Исупова Н.М.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2016 год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652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718" y="0"/>
            <a:ext cx="917071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23622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Счастье-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это когда тебя понимают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3011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idx="4294967295"/>
          </p:nvPr>
        </p:nvSpPr>
        <p:spPr>
          <a:xfrm>
            <a:off x="3563888" y="1268760"/>
            <a:ext cx="5580112" cy="5589240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rtlCol="0">
            <a:normAutofit fontScale="2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Уделяйте внимание собственным чувствам!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подавляйте свои эмоции, а конструктивно выражайте их!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Уважайте переживания своего ребенка и интересуйтесь его потребностями!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Относитесь с любовью к своему ребенку, принимайте его таким, какой он есть!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Говорите о своих чувствах ребенку-делиться своими чувствами-значит доверять!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Поддерживайте ребенка во всех его успехах и начинаниях-он должен чувствовать в вас любовь и опору!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Используйте в повседневном общении приветливые фразы.</a:t>
            </a:r>
          </a:p>
          <a:p>
            <a:pPr marL="11430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Например: «Мне хорошо с тобой</a:t>
            </a: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!», 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«Я рада тебя видеть!»</a:t>
            </a:r>
          </a:p>
          <a:p>
            <a:pPr marL="11430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Хорошо, что ты </a:t>
            </a: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пришел», «Мне нравится, как ты …»</a:t>
            </a:r>
          </a:p>
          <a:p>
            <a:pPr marL="11430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 по тебе соскучилась</a:t>
            </a: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!», 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«Как хорошо, что ты у нас есть!»</a:t>
            </a:r>
          </a:p>
          <a:p>
            <a:pPr marL="11430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«Ты, мой хороший!»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Обнимайте ребенка не менее четырех, а лучше по 8 раз в день!</a:t>
            </a: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6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563888" y="476250"/>
            <a:ext cx="5580112" cy="750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Чтобы лучше понимать своих детей следуйте следующим рекомендациям:</a:t>
            </a:r>
            <a:endParaRPr lang="ru-RU" sz="20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422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844824"/>
            <a:ext cx="3657600" cy="365760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192688" cy="792088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</a:rPr>
              <a:t>Восприятие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71" r="13054"/>
          <a:stretch/>
        </p:blipFill>
        <p:spPr>
          <a:xfrm rot="5400000">
            <a:off x="264073" y="1688255"/>
            <a:ext cx="4618925" cy="4356000"/>
          </a:xfrm>
          <a:noFill/>
        </p:spPr>
      </p:pic>
    </p:spTree>
    <p:extLst>
      <p:ext uri="{BB962C8B-B14F-4D97-AF65-F5344CB8AC3E}">
        <p14:creationId xmlns:p14="http://schemas.microsoft.com/office/powerpoint/2010/main" xmlns="" val="298855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«Покажи и назови»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3600" b="1" dirty="0" smtClean="0">
                <a:latin typeface="+mn-lt"/>
              </a:rPr>
              <a:t>(общая осведомленность)</a:t>
            </a:r>
            <a:endParaRPr lang="ru-RU" sz="3600" b="1" dirty="0">
              <a:latin typeface="+mn-lt"/>
            </a:endParaRPr>
          </a:p>
        </p:txBody>
      </p:sp>
      <p:pic>
        <p:nvPicPr>
          <p:cNvPr id="3074" name="Picture 2" descr="C:\Users\Алёнушка2\Desktop\ЯЯЯЯ\20161122_1456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4250" t="13368" r="6168" b="14841"/>
          <a:stretch>
            <a:fillRect/>
          </a:stretch>
        </p:blipFill>
        <p:spPr bwMode="auto">
          <a:xfrm rot="5400000">
            <a:off x="-382456" y="2262776"/>
            <a:ext cx="5300000" cy="3600000"/>
          </a:xfrm>
          <a:prstGeom prst="rect">
            <a:avLst/>
          </a:prstGeom>
          <a:noFill/>
        </p:spPr>
      </p:pic>
      <p:pic>
        <p:nvPicPr>
          <p:cNvPr id="3075" name="Picture 3" descr="C:\Users\Алёнушка2\Desktop\ЯЯЯЯ\20161122_1456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34664" t="13938" r="13368" b="7432"/>
          <a:stretch>
            <a:fillRect/>
          </a:stretch>
        </p:blipFill>
        <p:spPr bwMode="auto">
          <a:xfrm rot="5400000">
            <a:off x="3971148" y="1797604"/>
            <a:ext cx="5233656" cy="44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3682752" cy="94096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rgbClr val="0070C0"/>
                </a:solidFill>
              </a:rPr>
              <a:t>Мышление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420888"/>
            <a:ext cx="3857863" cy="2916000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Алёнушка2\Desktop\Род.собрания 2016-17 год\ср.гр\фото средняя группа\20161121_162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3630" r="9546"/>
          <a:stretch>
            <a:fillRect/>
          </a:stretch>
        </p:blipFill>
        <p:spPr bwMode="auto">
          <a:xfrm rot="5400000">
            <a:off x="3801441" y="1175223"/>
            <a:ext cx="5789118" cy="4248000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5804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04664"/>
            <a:ext cx="4608512" cy="129614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«Разрезные картинки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4-х составные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/>
              <a:t>лет</a:t>
            </a:r>
            <a:endParaRPr lang="ru-RU" sz="2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4" t="5139" r="26718" b="7777"/>
          <a:stretch/>
        </p:blipFill>
        <p:spPr>
          <a:xfrm rot="5400000">
            <a:off x="4339465" y="2149367"/>
            <a:ext cx="4641534" cy="417646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53626" y="1646966"/>
            <a:ext cx="6258371" cy="35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08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7474024" cy="1143000"/>
          </a:xfrm>
        </p:spPr>
        <p:txBody>
          <a:bodyPr/>
          <a:lstStyle/>
          <a:p>
            <a:r>
              <a:rPr lang="ru-RU" sz="3600" dirty="0"/>
              <a:t>Память   </a:t>
            </a:r>
            <a:r>
              <a:rPr lang="ru-RU" sz="3600" dirty="0" smtClean="0"/>
              <a:t>«8 предметов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85" t="6528" r="466" b="7639"/>
          <a:stretch/>
        </p:blipFill>
        <p:spPr>
          <a:xfrm rot="5400000">
            <a:off x="4363045" y="2197795"/>
            <a:ext cx="4770437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6" t="24382" r="26874"/>
          <a:stretch/>
        </p:blipFill>
        <p:spPr>
          <a:xfrm rot="5400000">
            <a:off x="144133" y="1880202"/>
            <a:ext cx="4606853" cy="36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1427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60648"/>
            <a:ext cx="4427984" cy="79208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Внимание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Лабиринты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»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2" t="1996" r="1715" b="4686"/>
          <a:stretch/>
        </p:blipFill>
        <p:spPr>
          <a:xfrm rot="5400000">
            <a:off x="4225827" y="1902965"/>
            <a:ext cx="551688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Алёнушка2\Desktop\Род.собрания 2016-17 год\ср.гр\фото средняя группа\20161122_0935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1419" r="5478"/>
          <a:stretch>
            <a:fillRect/>
          </a:stretch>
        </p:blipFill>
        <p:spPr bwMode="auto">
          <a:xfrm rot="5400000">
            <a:off x="-493583" y="1293782"/>
            <a:ext cx="5882189" cy="45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95385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7030A0"/>
                </a:solidFill>
              </a:rPr>
              <a:t>Внимание</a:t>
            </a: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  <a:latin typeface="+mn-lt"/>
              </a:rPr>
              <a:t>«Найди такую же картинку»</a:t>
            </a:r>
            <a:r>
              <a:rPr lang="ru-RU" sz="3100" dirty="0" smtClean="0">
                <a:latin typeface="+mn-lt"/>
              </a:rPr>
              <a:t> </a:t>
            </a:r>
            <a:endParaRPr lang="ru-RU" sz="3100" dirty="0">
              <a:latin typeface="+mn-lt"/>
            </a:endParaRPr>
          </a:p>
        </p:txBody>
      </p:sp>
      <p:pic>
        <p:nvPicPr>
          <p:cNvPr id="1026" name="Picture 2" descr="C:\Users\Алёнушка2\Desktop\Род.собрания 2016-17 год\ср.гр\фото средняя группа\20161122_1018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3921" r="8123"/>
          <a:stretch>
            <a:fillRect/>
          </a:stretch>
        </p:blipFill>
        <p:spPr bwMode="auto">
          <a:xfrm rot="5400000">
            <a:off x="-427659" y="1299867"/>
            <a:ext cx="5426374" cy="3924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«Найди такую же картинку» для 4-5 лет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50" t="2916" r="12187" b="6667"/>
          <a:stretch/>
        </p:blipFill>
        <p:spPr>
          <a:xfrm rot="5400000">
            <a:off x="4389248" y="2027574"/>
            <a:ext cx="4613976" cy="410445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583524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1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44" r="5905"/>
          <a:stretch/>
        </p:blipFill>
        <p:spPr>
          <a:xfrm rot="5400000">
            <a:off x="-167101" y="1399349"/>
            <a:ext cx="5481258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8344" y="274638"/>
            <a:ext cx="1080120" cy="6394722"/>
          </a:xfrm>
        </p:spPr>
        <p:txBody>
          <a:bodyPr>
            <a:normAutofit/>
          </a:bodyPr>
          <a:lstStyle/>
          <a:p>
            <a:r>
              <a:rPr lang="ru-RU" b="1" dirty="0" smtClean="0"/>
              <a:t>М</a:t>
            </a:r>
            <a:br>
              <a:rPr lang="ru-RU" b="1" dirty="0" smtClean="0"/>
            </a:br>
            <a:r>
              <a:rPr lang="ru-RU" b="1" dirty="0" err="1" smtClean="0"/>
              <a:t>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ш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</a:t>
            </a:r>
            <a:br>
              <a:rPr lang="ru-RU" b="1" dirty="0" smtClean="0"/>
            </a:br>
            <a:r>
              <a:rPr lang="ru-RU" b="1" dirty="0" smtClean="0"/>
              <a:t>е</a:t>
            </a:r>
            <a:br>
              <a:rPr lang="ru-RU" b="1" dirty="0" smtClean="0"/>
            </a:br>
            <a:r>
              <a:rPr lang="ru-RU" b="1" dirty="0" err="1" smtClean="0"/>
              <a:t>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</a:t>
            </a:r>
            <a:br>
              <a:rPr lang="ru-RU" b="1" dirty="0" smtClean="0"/>
            </a:br>
            <a:r>
              <a:rPr lang="ru-RU" b="1" dirty="0" smtClean="0"/>
              <a:t>е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89" r="2889" b="9028"/>
          <a:stretch/>
        </p:blipFill>
        <p:spPr>
          <a:xfrm rot="5400000">
            <a:off x="2243123" y="1293381"/>
            <a:ext cx="6415722" cy="4206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26454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200800" cy="306896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</a:rPr>
              <a:t>«Жить-</a:t>
            </a:r>
            <a:r>
              <a:rPr lang="ru-RU" sz="3600" b="1" dirty="0">
                <a:solidFill>
                  <a:srgbClr val="FFFF00"/>
                </a:solidFill>
              </a:rPr>
              <a:t>значит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чувствовать и мыслить,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/>
              <a:t> </a:t>
            </a:r>
            <a:r>
              <a:rPr lang="ru-RU" sz="3600" b="1" dirty="0">
                <a:solidFill>
                  <a:srgbClr val="7030A0"/>
                </a:solidFill>
              </a:rPr>
              <a:t>страдать и блаженствовать.</a:t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Всякая другая жизнь-смерть.»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>
                <a:solidFill>
                  <a:srgbClr val="0070C0"/>
                </a:solidFill>
              </a:rPr>
              <a:t>В.Г.Белинский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445179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77813"/>
            <a:ext cx="3816424" cy="1495003"/>
          </a:xfrm>
          <a:noFill/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Воображение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3" t="5632" r="2077" b="12775"/>
          <a:stretch/>
        </p:blipFill>
        <p:spPr>
          <a:xfrm rot="5400000">
            <a:off x="3712840" y="1551856"/>
            <a:ext cx="6254750" cy="3816350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02" t="8424" r="25281"/>
          <a:stretch>
            <a:fillRect/>
          </a:stretch>
        </p:blipFill>
        <p:spPr>
          <a:xfrm rot="5400000">
            <a:off x="-133124" y="1437380"/>
            <a:ext cx="5377272" cy="47520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5958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4680520" cy="266429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9900"/>
                </a:solidFill>
                <a:cs typeface="Times New Roman" panose="02020603050405020304" pitchFamily="18" charset="0"/>
              </a:rPr>
              <a:t>Удачи Вам</a:t>
            </a:r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3399"/>
                </a:solidFill>
                <a:cs typeface="Times New Roman" panose="02020603050405020304" pitchFamily="18" charset="0"/>
              </a:rPr>
              <a:t>и побольше</a:t>
            </a:r>
            <a:br>
              <a:rPr lang="ru-RU" sz="4000" b="1" dirty="0" smtClean="0">
                <a:solidFill>
                  <a:srgbClr val="FF3399"/>
                </a:solidFill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3399"/>
                </a:solidFill>
                <a:cs typeface="Times New Roman" panose="02020603050405020304" pitchFamily="18" charset="0"/>
              </a:rPr>
              <a:t> положительных эмоций!</a:t>
            </a:r>
            <a:endParaRPr lang="ru-RU" sz="4000" b="1" dirty="0">
              <a:solidFill>
                <a:srgbClr val="FF3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494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628800"/>
            <a:ext cx="3672408" cy="2448272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человека на воздействие внутренних и внешних раздражителей, имеющих ярко выраженную субъективную окраску. Это важнейшее проявление чувств.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3968" y="4293096"/>
            <a:ext cx="3888432" cy="2304256"/>
          </a:xfrm>
        </p:spPr>
        <p:txBody>
          <a:bodyPr>
            <a:normAutofit/>
          </a:bodyPr>
          <a:lstStyle/>
          <a:p>
            <a:pPr marL="4572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Чувства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4572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своеобразно выраженное переживаемое человеком отношение к окружающей действительности.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20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ушка2\Desktop\ЯЯЯЯ\123378764_2397896769__1_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39740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u="sng" dirty="0" smtClean="0"/>
              <a:t> </a:t>
            </a:r>
            <a:endParaRPr lang="ru-RU" dirty="0"/>
          </a:p>
        </p:txBody>
      </p:sp>
      <p:pic>
        <p:nvPicPr>
          <p:cNvPr id="1026" name="Picture 2" descr="C:\Users\Алёнушка2\Desktop\ЯЯЯЯ\dd618fed55dbc8713038146f27c487df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398517" cy="59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5707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916832"/>
            <a:ext cx="3600400" cy="4608512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Здоровые </a:t>
            </a:r>
            <a:r>
              <a:rPr lang="ru-RU" sz="2800" b="1" u="sng" dirty="0" smtClean="0">
                <a:solidFill>
                  <a:srgbClr val="0070C0"/>
                </a:solidFill>
              </a:rPr>
              <a:t>эмоции</a:t>
            </a:r>
            <a:r>
              <a:rPr lang="ru-RU" sz="2800" b="1" dirty="0" smtClean="0">
                <a:solidFill>
                  <a:srgbClr val="0070C0"/>
                </a:solidFill>
              </a:rPr>
              <a:t>-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</a:rPr>
              <a:t>это </a:t>
            </a:r>
            <a:r>
              <a:rPr lang="ru-RU" sz="2400" dirty="0">
                <a:solidFill>
                  <a:schemeClr val="bg1"/>
                </a:solidFill>
              </a:rPr>
              <a:t>психическое и психосоматическое здоровье, адекватное восприятие мира, перспективное интеллектуальное развитие, устойчивая нравственная позиция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а также позитивное отношение к жизни и миру.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160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>На </a:t>
            </a:r>
            <a:r>
              <a:rPr lang="ru-RU" sz="2200" i="1" dirty="0"/>
              <a:t>психическое становление детей, на их эмоции значительное влияние оказывают взаимоотношения в семье</a:t>
            </a:r>
            <a:r>
              <a:rPr lang="ru-RU" sz="2200" i="1" dirty="0" smtClean="0"/>
              <a:t>.</a:t>
            </a:r>
            <a:br>
              <a:rPr lang="ru-RU" sz="2200" i="1" dirty="0" smtClean="0"/>
            </a:br>
            <a:r>
              <a:rPr lang="ru-RU" sz="2200" dirty="0" smtClean="0"/>
              <a:t>Существуют </a:t>
            </a:r>
            <a:r>
              <a:rPr lang="ru-RU" sz="2200" dirty="0"/>
              <a:t>некоторые причины, отрицательно влияющие не только на эмоциональную сферу ребенка, но и на его умственное развитие</a:t>
            </a:r>
            <a:r>
              <a:rPr lang="ru-RU" sz="2200" dirty="0" smtClean="0"/>
              <a:t>: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Picture 6" descr="D:\Мама\рамки поздравит\586404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060848"/>
            <a:ext cx="3227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07463" y="1417638"/>
            <a:ext cx="5485018" cy="516917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Смерть отца или матери.</a:t>
            </a: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Развод родителей.</a:t>
            </a: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Частое отсутствие отца из-за командировок.</a:t>
            </a: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Длительное отсутствие матери и в связи с этим жизнь с другими людьми.</a:t>
            </a: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Плохие отношения между родителями: ссоры, гнев, оскорбления.</a:t>
            </a: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Употребление спиртных напитков в семье.</a:t>
            </a: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Курение родителей.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Плохие знакомства 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родителей.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психическое развитие детей оказывает влияние даже количество книг в доме, их тематика, а также образование родителей.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95566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dirty="0"/>
              <a:t>Анкета для </a:t>
            </a:r>
            <a:r>
              <a:rPr lang="ru-RU" sz="2000" b="1" dirty="0" smtClean="0"/>
              <a:t>родителей</a:t>
            </a:r>
            <a:br>
              <a:rPr lang="ru-RU" sz="2000" b="1" dirty="0" smtClean="0"/>
            </a:br>
            <a:r>
              <a:rPr lang="ru-RU" sz="2000" b="1" dirty="0" smtClean="0"/>
              <a:t>   </a:t>
            </a:r>
            <a:r>
              <a:rPr lang="ru-RU" sz="2000" b="1" dirty="0"/>
              <a:t>1 </a:t>
            </a:r>
            <a:r>
              <a:rPr lang="ru-RU" sz="2000" dirty="0"/>
              <a:t>- редко, </a:t>
            </a:r>
            <a:r>
              <a:rPr lang="ru-RU" sz="2000" b="1" dirty="0"/>
              <a:t>2</a:t>
            </a:r>
            <a:r>
              <a:rPr lang="ru-RU" sz="2000" dirty="0"/>
              <a:t> - иногда, </a:t>
            </a:r>
            <a:r>
              <a:rPr lang="ru-RU" sz="2000" b="1" dirty="0"/>
              <a:t>3</a:t>
            </a:r>
            <a:r>
              <a:rPr lang="ru-RU" sz="2000" dirty="0"/>
              <a:t> - часто, </a:t>
            </a:r>
            <a:r>
              <a:rPr lang="ru-RU" sz="2000" b="1" dirty="0"/>
              <a:t>4</a:t>
            </a:r>
            <a:r>
              <a:rPr lang="ru-RU" sz="2000" dirty="0"/>
              <a:t> - очень часто, </a:t>
            </a:r>
            <a:r>
              <a:rPr lang="ru-RU" sz="2000" b="1" dirty="0"/>
              <a:t>5</a:t>
            </a:r>
            <a:r>
              <a:rPr lang="ru-RU" sz="2000" dirty="0"/>
              <a:t> – никогда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1" t="1" r="29497" b="6689"/>
          <a:stretch/>
        </p:blipFill>
        <p:spPr>
          <a:xfrm>
            <a:off x="480192" y="1623350"/>
            <a:ext cx="8268272" cy="48299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10324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6" descr="D:\Мама\рамки поздравит\5864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83266">
            <a:off x="346763" y="130147"/>
            <a:ext cx="233521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idx="4294967295"/>
          </p:nvPr>
        </p:nvSpPr>
        <p:spPr>
          <a:xfrm>
            <a:off x="1403648" y="2132856"/>
            <a:ext cx="5976664" cy="4248894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 rtlCol="0">
            <a:normAutofit fontScale="5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Продолжи </a:t>
            </a:r>
            <a:r>
              <a:rPr lang="ru-RU" sz="3400" dirty="0">
                <a:ea typeface="Calibri" panose="020F0502020204030204" pitchFamily="34" charset="0"/>
                <a:cs typeface="Times New Roman" panose="02020603050405020304" pitchFamily="18" charset="0"/>
              </a:rPr>
              <a:t>предложение</a:t>
            </a: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3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 Я </a:t>
            </a:r>
            <a:r>
              <a:rPr lang="ru-RU" sz="3400" dirty="0">
                <a:ea typeface="Calibri" panose="020F0502020204030204" pitchFamily="34" charset="0"/>
                <a:cs typeface="Times New Roman" panose="02020603050405020304" pitchFamily="18" charset="0"/>
              </a:rPr>
              <a:t>злюсь, когда мои родители </a:t>
            </a: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______________</a:t>
            </a:r>
            <a:endParaRPr lang="ru-RU" sz="3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Я </a:t>
            </a:r>
            <a:r>
              <a:rPr lang="ru-RU" sz="3400" dirty="0">
                <a:ea typeface="Calibri" panose="020F0502020204030204" pitchFamily="34" charset="0"/>
                <a:cs typeface="Times New Roman" panose="02020603050405020304" pitchFamily="18" charset="0"/>
              </a:rPr>
              <a:t>радуюсь, когда мои родители </a:t>
            </a: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____________</a:t>
            </a:r>
            <a:endParaRPr lang="ru-RU" sz="3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 Я </a:t>
            </a:r>
            <a:r>
              <a:rPr lang="ru-RU" sz="3400" dirty="0">
                <a:ea typeface="Calibri" panose="020F0502020204030204" pitchFamily="34" charset="0"/>
                <a:cs typeface="Times New Roman" panose="02020603050405020304" pitchFamily="18" charset="0"/>
              </a:rPr>
              <a:t>счастлив (а), когда </a:t>
            </a: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______________________</a:t>
            </a:r>
            <a:endParaRPr lang="ru-RU" sz="3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Я </a:t>
            </a:r>
            <a:r>
              <a:rPr lang="ru-RU" sz="3400" dirty="0">
                <a:ea typeface="Calibri" panose="020F0502020204030204" pitchFamily="34" charset="0"/>
                <a:cs typeface="Times New Roman" panose="02020603050405020304" pitchFamily="18" charset="0"/>
              </a:rPr>
              <a:t>возмущаюсь, когда </a:t>
            </a: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_____________________</a:t>
            </a:r>
            <a:endParaRPr lang="ru-RU" sz="3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5. Я </a:t>
            </a:r>
            <a:r>
              <a:rPr lang="ru-RU" sz="3400" dirty="0">
                <a:ea typeface="Calibri" panose="020F0502020204030204" pitchFamily="34" charset="0"/>
                <a:cs typeface="Times New Roman" panose="02020603050405020304" pitchFamily="18" charset="0"/>
              </a:rPr>
              <a:t>переживаю, когда </a:t>
            </a: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______________________</a:t>
            </a:r>
            <a:endParaRPr lang="ru-RU" sz="3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Что </a:t>
            </a:r>
            <a:r>
              <a:rPr lang="ru-RU" sz="3400" dirty="0">
                <a:ea typeface="Calibri" panose="020F0502020204030204" pitchFamily="34" charset="0"/>
                <a:cs typeface="Times New Roman" panose="02020603050405020304" pitchFamily="18" charset="0"/>
              </a:rPr>
              <a:t>такое счастье? </a:t>
            </a: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_____________________</a:t>
            </a:r>
            <a:endParaRPr lang="ru-RU" sz="3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Счастье </a:t>
            </a:r>
            <a:r>
              <a:rPr lang="ru-RU" sz="3400" dirty="0">
                <a:ea typeface="Calibri" panose="020F0502020204030204" pitchFamily="34" charset="0"/>
                <a:cs typeface="Times New Roman" panose="02020603050405020304" pitchFamily="18" charset="0"/>
              </a:rPr>
              <a:t>моей семьи, это </a:t>
            </a:r>
            <a:r>
              <a:rPr lang="ru-RU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________________</a:t>
            </a:r>
            <a:endParaRPr lang="ru-RU" sz="3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059832" y="1628800"/>
            <a:ext cx="432048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Анкета для детей</a:t>
            </a:r>
            <a:endParaRPr lang="ru-RU" sz="2400" b="1" dirty="0">
              <a:latin typeface="+mj-lt"/>
            </a:endParaRPr>
          </a:p>
        </p:txBody>
      </p:sp>
      <p:pic>
        <p:nvPicPr>
          <p:cNvPr id="2050" name="Picture 2" descr="C:\Users\Алёнушка2\Desktop\ЯЯЯЯ\vvvy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789040"/>
            <a:ext cx="1895475" cy="282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14956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214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Роль эмоций  в жизни ребенка</vt:lpstr>
      <vt:lpstr>«Жить-значит чувствовать и мыслить,  страдать и блаженствовать.  Всякая другая жизнь-смерть.» В.Г.Белинский </vt:lpstr>
      <vt:lpstr>Эмоции- это реакция человека на воздействие внутренних и внешних раздражителей, имеющих ярко выраженную субъективную окраску. Это важнейшее проявление чувств. </vt:lpstr>
      <vt:lpstr>Слайд 4</vt:lpstr>
      <vt:lpstr> </vt:lpstr>
      <vt:lpstr>Здоровые эмоции- это психическое и психосоматическое здоровье, адекватное восприятие мира, перспективное интеллектуальное развитие, устойчивая нравственная позиция,  а также позитивное отношение к жизни и миру. </vt:lpstr>
      <vt:lpstr>На психическое становление детей, на их эмоции значительное влияние оказывают взаимоотношения в семье. Существуют некоторые причины, отрицательно влияющие не только на эмоциональную сферу ребенка, но и на его умственное развитие: </vt:lpstr>
      <vt:lpstr>Анкета для родителей    1 - редко, 2 - иногда, 3 - часто, 4 - очень часто, 5 – никогда</vt:lpstr>
      <vt:lpstr>Слайд 9</vt:lpstr>
      <vt:lpstr>Счастье- это когда тебя понимают</vt:lpstr>
      <vt:lpstr>Слайд 11</vt:lpstr>
      <vt:lpstr>Восприятие</vt:lpstr>
      <vt:lpstr>«Покажи и назови»  (общая осведомленность)</vt:lpstr>
      <vt:lpstr>Мышление</vt:lpstr>
      <vt:lpstr> «Разрезные картинки  4-х составные» лет</vt:lpstr>
      <vt:lpstr>Память   «8 предметов»</vt:lpstr>
      <vt:lpstr>Внимание«Лабиринты»</vt:lpstr>
      <vt:lpstr>Внимание «Найди такую же картинку» </vt:lpstr>
      <vt:lpstr>М ы ш л е н и е</vt:lpstr>
      <vt:lpstr>Воображение </vt:lpstr>
      <vt:lpstr>Удачи Вам  и побольше  положительных эмоций!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лето (загадки-подсказки)</dc:title>
  <dc:creator>Алёнушка2</dc:creator>
  <cp:lastModifiedBy>Алёнушка2</cp:lastModifiedBy>
  <cp:revision>42</cp:revision>
  <dcterms:created xsi:type="dcterms:W3CDTF">2016-11-21T09:28:10Z</dcterms:created>
  <dcterms:modified xsi:type="dcterms:W3CDTF">2016-11-22T10:13:23Z</dcterms:modified>
</cp:coreProperties>
</file>