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2" r:id="rId2"/>
    <p:sldId id="283" r:id="rId3"/>
    <p:sldId id="267" r:id="rId4"/>
    <p:sldId id="268" r:id="rId5"/>
    <p:sldId id="263" r:id="rId6"/>
    <p:sldId id="269" r:id="rId7"/>
    <p:sldId id="270" r:id="rId8"/>
    <p:sldId id="266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E87AC-E7A5-4184-BCC9-FBEA3C41770B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4A11A-844D-438B-B1D5-EF841B84FA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01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4302A-3FFA-498F-BDA6-D6A88BF35C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1085353"/>
      </p:ext>
    </p:extLst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E7583-21E3-435F-8FE4-639C07688F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4923151"/>
      </p:ext>
    </p:extLst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83698-B7B9-49A1-BDA2-0D4BFEBF6B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1498340"/>
      </p:ext>
    </p:extLst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E9FC1-3541-4192-89BC-D92D8B58BB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5654407"/>
      </p:ext>
    </p:extLst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9D7CF-945B-40D2-B7FD-332E153E7C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9921226"/>
      </p:ext>
    </p:extLst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F8291-DC23-4788-9FD0-0C6B899DBB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0496473"/>
      </p:ext>
    </p:extLst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3939D-45AB-4061-AA48-9676DF588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7886467"/>
      </p:ext>
    </p:extLst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E8B9D-B935-4ACA-A5E5-62C388DD2C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8962165"/>
      </p:ext>
    </p:extLst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D24E8-0A24-4B09-BBAB-0E19256095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0164947"/>
      </p:ext>
    </p:extLst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E6F9D-BF6A-445C-BC77-C9E1ECCD59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1674697"/>
      </p:ext>
    </p:extLst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E090F-BC55-42A9-B336-B79A5FE54E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4632566"/>
      </p:ext>
    </p:extLst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BEDA43-A209-4361-8320-CC36AB3FF43E}" type="slidenum">
              <a:rPr lang="ru-RU" altLang="ru-RU">
                <a:latin typeface="Comic Sans MS" panose="030F0702030302020204" pitchFamily="66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6"/>
            <a:ext cx="10972800" cy="2454915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МБДОУ «Детский сад «Алёнушка» </a:t>
            </a:r>
            <a:r>
              <a:rPr lang="ru-RU" sz="3200" dirty="0">
                <a:solidFill>
                  <a:srgbClr val="0070C0"/>
                </a:solidFill>
              </a:rPr>
              <a:t>общеразвивающего </a:t>
            </a:r>
            <a:r>
              <a:rPr lang="ru-RU" sz="3200" dirty="0" smtClean="0">
                <a:solidFill>
                  <a:srgbClr val="0070C0"/>
                </a:solidFill>
              </a:rPr>
              <a:t>вида</a:t>
            </a:r>
            <a:r>
              <a:rPr lang="ru-RU" sz="3200" dirty="0">
                <a:solidFill>
                  <a:srgbClr val="0070C0"/>
                </a:solidFill>
              </a:rPr>
              <a:t/>
            </a:r>
            <a:br>
              <a:rPr lang="ru-RU" sz="3200" dirty="0">
                <a:solidFill>
                  <a:srgbClr val="0070C0"/>
                </a:solidFill>
              </a:rPr>
            </a:b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>2 младшая </a:t>
            </a: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>группа</a:t>
            </a:r>
            <a:b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тема: </a:t>
            </a:r>
            <a:r>
              <a:rPr lang="ru-RU" sz="3200" dirty="0" smtClean="0">
                <a:solidFill>
                  <a:srgbClr val="FF0000"/>
                </a:solidFill>
              </a:rPr>
              <a:t>«Рекомендации по развитию познавательной сферы»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985146" y="3452884"/>
            <a:ext cx="4053385" cy="3405116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000" dirty="0" smtClean="0">
                <a:solidFill>
                  <a:schemeClr val="accent5">
                    <a:lumMod val="25000"/>
                  </a:schemeClr>
                </a:solidFill>
              </a:rPr>
              <a:t>Педагог-психолог Исупова Н.М.</a:t>
            </a:r>
            <a:endParaRPr lang="ru-RU" sz="2000" dirty="0">
              <a:solidFill>
                <a:schemeClr val="accent5">
                  <a:lumMod val="25000"/>
                </a:schemeClr>
              </a:solidFill>
            </a:endParaRPr>
          </a:p>
          <a:p>
            <a:pPr eaLnBrk="1" hangingPunct="1">
              <a:defRPr/>
            </a:pPr>
            <a:endParaRPr lang="ru-RU" sz="24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r" eaLnBrk="1" hangingPunct="1">
              <a:defRPr/>
            </a:pPr>
            <a:endParaRPr lang="ru-RU" sz="2400" dirty="0">
              <a:solidFill>
                <a:schemeClr val="accent5">
                  <a:lumMod val="25000"/>
                </a:schemeClr>
              </a:solidFill>
            </a:endParaRPr>
          </a:p>
          <a:p>
            <a:pPr algn="r" eaLnBrk="1" hangingPunct="1">
              <a:defRPr/>
            </a:pPr>
            <a:endParaRPr lang="ru-RU" sz="240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r" eaLnBrk="1" hangingPunct="1">
              <a:defRPr/>
            </a:pPr>
            <a:endParaRPr lang="ru-RU" sz="2400" dirty="0">
              <a:solidFill>
                <a:schemeClr val="accent5">
                  <a:lumMod val="25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ru-RU" sz="2400" dirty="0">
                <a:solidFill>
                  <a:schemeClr val="accent5">
                    <a:lumMod val="25000"/>
                  </a:schemeClr>
                </a:solidFill>
              </a:rPr>
              <a:t>с</a:t>
            </a: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</a:rPr>
              <a:t>. Мужи</a:t>
            </a:r>
            <a:endParaRPr lang="ru-RU" sz="2400" dirty="0">
              <a:solidFill>
                <a:schemeClr val="accent5">
                  <a:lumMod val="25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ru-RU" sz="2000" dirty="0" smtClean="0">
                <a:solidFill>
                  <a:schemeClr val="accent5">
                    <a:lumMod val="25000"/>
                  </a:schemeClr>
                </a:solidFill>
              </a:rPr>
              <a:t>2016 г.</a:t>
            </a:r>
            <a:endParaRPr lang="ru-RU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5" name="Рисунок 4" descr="post-576863-1250174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8" y="3220872"/>
            <a:ext cx="2503156" cy="290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Ирина Генадьевна\картинки\beautiful_wallpaper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09" y="3316406"/>
            <a:ext cx="2819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9931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74"/>
          <p:cNvGrpSpPr/>
          <p:nvPr/>
        </p:nvGrpSpPr>
        <p:grpSpPr>
          <a:xfrm>
            <a:off x="682388" y="341195"/>
            <a:ext cx="10945505" cy="2320119"/>
            <a:chOff x="0" y="0"/>
            <a:chExt cx="9722619" cy="2316099"/>
          </a:xfrm>
        </p:grpSpPr>
        <p:pic>
          <p:nvPicPr>
            <p:cNvPr id="11" name="Picture 5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611414" y="264414"/>
              <a:ext cx="3367839" cy="2051685"/>
            </a:xfrm>
            <a:prstGeom prst="rect">
              <a:avLst/>
            </a:prstGeom>
          </p:spPr>
        </p:pic>
        <p:pic>
          <p:nvPicPr>
            <p:cNvPr id="12" name="Picture 52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10799999" flipV="1">
              <a:off x="0" y="37084"/>
              <a:ext cx="3260769" cy="2135505"/>
            </a:xfrm>
            <a:prstGeom prst="rect">
              <a:avLst/>
            </a:prstGeom>
          </p:spPr>
        </p:pic>
        <p:sp>
          <p:nvSpPr>
            <p:cNvPr id="13" name="Rectangle 53"/>
            <p:cNvSpPr/>
            <p:nvPr/>
          </p:nvSpPr>
          <p:spPr>
            <a:xfrm>
              <a:off x="3313031" y="261363"/>
              <a:ext cx="2259455" cy="22733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pc="-1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spc="-1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haroni" panose="02010803020104030203" pitchFamily="2" charset="-79"/>
                </a:rPr>
                <a:t>КТО  ГДЕ  ЖИВЕТ?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haroni" panose="02010803020104030203" pitchFamily="2" charset="-79"/>
              </a:endParaRPr>
            </a:p>
          </p:txBody>
        </p:sp>
        <p:pic>
          <p:nvPicPr>
            <p:cNvPr id="14" name="Picture 7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884204" y="37084"/>
              <a:ext cx="1838415" cy="1710055"/>
            </a:xfrm>
            <a:prstGeom prst="rect">
              <a:avLst/>
            </a:prstGeom>
          </p:spPr>
        </p:pic>
        <p:sp>
          <p:nvSpPr>
            <p:cNvPr id="15" name="Shape 74"/>
            <p:cNvSpPr/>
            <p:nvPr/>
          </p:nvSpPr>
          <p:spPr>
            <a:xfrm>
              <a:off x="3759625" y="0"/>
              <a:ext cx="1597533" cy="210693"/>
            </a:xfrm>
            <a:custGeom>
              <a:avLst/>
              <a:gdLst/>
              <a:ahLst/>
              <a:cxnLst/>
              <a:rect l="0" t="0" r="0" b="0"/>
              <a:pathLst>
                <a:path w="1597533" h="210693">
                  <a:moveTo>
                    <a:pt x="31686" y="30861"/>
                  </a:moveTo>
                  <a:cubicBezTo>
                    <a:pt x="52819" y="10287"/>
                    <a:pt x="78321" y="0"/>
                    <a:pt x="108204" y="0"/>
                  </a:cubicBezTo>
                  <a:lnTo>
                    <a:pt x="1489329" y="0"/>
                  </a:lnTo>
                  <a:cubicBezTo>
                    <a:pt x="1519212" y="0"/>
                    <a:pt x="1544714" y="10287"/>
                    <a:pt x="1565847" y="30861"/>
                  </a:cubicBezTo>
                  <a:cubicBezTo>
                    <a:pt x="1586967" y="51422"/>
                    <a:pt x="1597533" y="76250"/>
                    <a:pt x="1597533" y="105346"/>
                  </a:cubicBezTo>
                  <a:cubicBezTo>
                    <a:pt x="1597533" y="134442"/>
                    <a:pt x="1586967" y="159270"/>
                    <a:pt x="1565847" y="179832"/>
                  </a:cubicBezTo>
                  <a:cubicBezTo>
                    <a:pt x="1544714" y="200406"/>
                    <a:pt x="1519212" y="210693"/>
                    <a:pt x="1489329" y="210693"/>
                  </a:cubicBezTo>
                  <a:lnTo>
                    <a:pt x="108204" y="210693"/>
                  </a:lnTo>
                  <a:cubicBezTo>
                    <a:pt x="78321" y="210693"/>
                    <a:pt x="52819" y="200406"/>
                    <a:pt x="31686" y="179832"/>
                  </a:cubicBezTo>
                  <a:cubicBezTo>
                    <a:pt x="10566" y="159270"/>
                    <a:pt x="0" y="134442"/>
                    <a:pt x="0" y="105346"/>
                  </a:cubicBezTo>
                  <a:cubicBezTo>
                    <a:pt x="0" y="76250"/>
                    <a:pt x="10566" y="51422"/>
                    <a:pt x="31686" y="30861"/>
                  </a:cubicBezTo>
                  <a:close/>
                </a:path>
              </a:pathLst>
            </a:custGeom>
            <a:ln w="12192" cap="flat">
              <a:miter lim="127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16" name="Group 234"/>
          <p:cNvGrpSpPr/>
          <p:nvPr/>
        </p:nvGrpSpPr>
        <p:grpSpPr>
          <a:xfrm>
            <a:off x="791571" y="2772575"/>
            <a:ext cx="10549720" cy="3532691"/>
            <a:chOff x="0" y="0"/>
            <a:chExt cx="9719947" cy="4050030"/>
          </a:xfrm>
        </p:grpSpPr>
        <p:pic>
          <p:nvPicPr>
            <p:cNvPr id="17" name="Picture 55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238626" y="2123440"/>
              <a:ext cx="2421727" cy="1926590"/>
            </a:xfrm>
            <a:prstGeom prst="rect">
              <a:avLst/>
            </a:prstGeom>
          </p:spPr>
        </p:pic>
        <p:pic>
          <p:nvPicPr>
            <p:cNvPr id="18" name="Picture 5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481705" y="936625"/>
              <a:ext cx="929466" cy="1169670"/>
            </a:xfrm>
            <a:prstGeom prst="rect">
              <a:avLst/>
            </a:prstGeom>
          </p:spPr>
        </p:pic>
        <p:pic>
          <p:nvPicPr>
            <p:cNvPr id="19" name="Picture 5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605280" y="242569"/>
              <a:ext cx="1600176" cy="1323340"/>
            </a:xfrm>
            <a:prstGeom prst="rect">
              <a:avLst/>
            </a:prstGeom>
          </p:spPr>
        </p:pic>
        <p:pic>
          <p:nvPicPr>
            <p:cNvPr id="20" name="Picture 6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386983" cy="1205865"/>
            </a:xfrm>
            <a:prstGeom prst="rect">
              <a:avLst/>
            </a:prstGeom>
          </p:spPr>
        </p:pic>
        <p:pic>
          <p:nvPicPr>
            <p:cNvPr id="21" name="Picture 63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937760" y="347345"/>
              <a:ext cx="1669705" cy="1398905"/>
            </a:xfrm>
            <a:prstGeom prst="rect">
              <a:avLst/>
            </a:prstGeom>
          </p:spPr>
        </p:pic>
        <p:pic>
          <p:nvPicPr>
            <p:cNvPr id="22" name="Picture 65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0" y="2628265"/>
              <a:ext cx="1908994" cy="1421765"/>
            </a:xfrm>
            <a:prstGeom prst="rect">
              <a:avLst/>
            </a:prstGeom>
          </p:spPr>
        </p:pic>
        <p:pic>
          <p:nvPicPr>
            <p:cNvPr id="23" name="Picture 67"/>
            <p:cNvPicPr/>
            <p:nvPr/>
          </p:nvPicPr>
          <p:blipFill>
            <a:blip r:embed="rId11"/>
            <a:stretch>
              <a:fillRect/>
            </a:stretch>
          </p:blipFill>
          <p:spPr>
            <a:xfrm rot="10799999" flipV="1">
              <a:off x="7970697" y="1188085"/>
              <a:ext cx="1749249" cy="918210"/>
            </a:xfrm>
            <a:prstGeom prst="rect">
              <a:avLst/>
            </a:prstGeom>
          </p:spPr>
        </p:pic>
        <p:pic>
          <p:nvPicPr>
            <p:cNvPr id="24" name="Picture 69"/>
            <p:cNvPicPr/>
            <p:nvPr/>
          </p:nvPicPr>
          <p:blipFill>
            <a:blip r:embed="rId12"/>
            <a:stretch>
              <a:fillRect/>
            </a:stretch>
          </p:blipFill>
          <p:spPr>
            <a:xfrm rot="10799999" flipV="1">
              <a:off x="7089374" y="2052955"/>
              <a:ext cx="2630573" cy="1997075"/>
            </a:xfrm>
            <a:prstGeom prst="rect">
              <a:avLst/>
            </a:prstGeom>
          </p:spPr>
        </p:pic>
        <p:pic>
          <p:nvPicPr>
            <p:cNvPr id="25" name="Picture 71"/>
            <p:cNvPicPr/>
            <p:nvPr/>
          </p:nvPicPr>
          <p:blipFill>
            <a:blip r:embed="rId13"/>
            <a:stretch>
              <a:fillRect/>
            </a:stretch>
          </p:blipFill>
          <p:spPr>
            <a:xfrm rot="10799999" flipV="1">
              <a:off x="718393" y="1494155"/>
              <a:ext cx="1081832" cy="683895"/>
            </a:xfrm>
            <a:prstGeom prst="rect">
              <a:avLst/>
            </a:prstGeom>
          </p:spPr>
        </p:pic>
        <p:pic>
          <p:nvPicPr>
            <p:cNvPr id="26" name="Picture 76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2550795" y="2268219"/>
              <a:ext cx="959675" cy="1134110"/>
            </a:xfrm>
            <a:prstGeom prst="rect">
              <a:avLst/>
            </a:prstGeom>
          </p:spPr>
        </p:pic>
        <p:pic>
          <p:nvPicPr>
            <p:cNvPr id="27" name="Picture 78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6840221" y="107950"/>
              <a:ext cx="1280323" cy="1043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49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2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226899" y="804863"/>
            <a:ext cx="3514725" cy="532130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b="1780"/>
          <a:stretch/>
        </p:blipFill>
        <p:spPr bwMode="auto">
          <a:xfrm>
            <a:off x="426720" y="411481"/>
            <a:ext cx="7528560" cy="573023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52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0"/>
          <p:cNvGrpSpPr/>
          <p:nvPr/>
        </p:nvGrpSpPr>
        <p:grpSpPr>
          <a:xfrm>
            <a:off x="1187355" y="655094"/>
            <a:ext cx="9337772" cy="2129049"/>
            <a:chOff x="0" y="0"/>
            <a:chExt cx="6081582" cy="1958340"/>
          </a:xfrm>
        </p:grpSpPr>
        <p:pic>
          <p:nvPicPr>
            <p:cNvPr id="3" name="Picture 5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72515"/>
              <a:ext cx="1424970" cy="795655"/>
            </a:xfrm>
            <a:prstGeom prst="rect">
              <a:avLst/>
            </a:prstGeom>
          </p:spPr>
        </p:pic>
        <p:pic>
          <p:nvPicPr>
            <p:cNvPr id="4" name="Picture 5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95830" y="0"/>
              <a:ext cx="1980298" cy="1958340"/>
            </a:xfrm>
            <a:prstGeom prst="rect">
              <a:avLst/>
            </a:prstGeom>
          </p:spPr>
        </p:pic>
        <p:pic>
          <p:nvPicPr>
            <p:cNvPr id="5" name="Picture 6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740910" y="575310"/>
              <a:ext cx="1340672" cy="1267460"/>
            </a:xfrm>
            <a:prstGeom prst="rect">
              <a:avLst/>
            </a:prstGeom>
          </p:spPr>
        </p:pic>
      </p:grpSp>
      <p:grpSp>
        <p:nvGrpSpPr>
          <p:cNvPr id="6" name="Group 243"/>
          <p:cNvGrpSpPr/>
          <p:nvPr/>
        </p:nvGrpSpPr>
        <p:grpSpPr>
          <a:xfrm>
            <a:off x="1535728" y="4258100"/>
            <a:ext cx="9229724" cy="1774209"/>
            <a:chOff x="0" y="0"/>
            <a:chExt cx="5533725" cy="1026160"/>
          </a:xfrm>
        </p:grpSpPr>
        <p:pic>
          <p:nvPicPr>
            <p:cNvPr id="7" name="Picture 5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323850"/>
              <a:ext cx="1052995" cy="396240"/>
            </a:xfrm>
            <a:prstGeom prst="rect">
              <a:avLst/>
            </a:prstGeom>
          </p:spPr>
        </p:pic>
        <p:pic>
          <p:nvPicPr>
            <p:cNvPr id="8" name="Picture 58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405630" y="179705"/>
              <a:ext cx="1128095" cy="720090"/>
            </a:xfrm>
            <a:prstGeom prst="rect">
              <a:avLst/>
            </a:prstGeom>
          </p:spPr>
        </p:pic>
        <p:pic>
          <p:nvPicPr>
            <p:cNvPr id="9" name="Picture 60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299970" y="0"/>
              <a:ext cx="725755" cy="1026160"/>
            </a:xfrm>
            <a:prstGeom prst="rect">
              <a:avLst/>
            </a:prstGeom>
          </p:spPr>
        </p:pic>
      </p:grpSp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3779838" cy="731202"/>
          </a:xfrm>
        </p:spPr>
        <p:txBody>
          <a:bodyPr/>
          <a:lstStyle/>
          <a:p>
            <a:r>
              <a:rPr lang="ru-RU" sz="2400" dirty="0" smtClean="0"/>
              <a:t>Накорми домашних животных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9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4"/>
          <p:cNvGrpSpPr/>
          <p:nvPr/>
        </p:nvGrpSpPr>
        <p:grpSpPr>
          <a:xfrm>
            <a:off x="1386840" y="1935480"/>
            <a:ext cx="9433560" cy="4114800"/>
            <a:chOff x="0" y="0"/>
            <a:chExt cx="6659881" cy="3588385"/>
          </a:xfrm>
        </p:grpSpPr>
        <p:sp>
          <p:nvSpPr>
            <p:cNvPr id="3" name="Shape 9"/>
            <p:cNvSpPr/>
            <p:nvPr/>
          </p:nvSpPr>
          <p:spPr>
            <a:xfrm>
              <a:off x="0" y="989710"/>
              <a:ext cx="6659881" cy="0"/>
            </a:xfrm>
            <a:custGeom>
              <a:avLst/>
              <a:gdLst/>
              <a:ahLst/>
              <a:cxnLst/>
              <a:rect l="0" t="0" r="0" b="0"/>
              <a:pathLst>
                <a:path w="6659881">
                  <a:moveTo>
                    <a:pt x="6659881" y="0"/>
                  </a:move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" name="Shape 11"/>
            <p:cNvSpPr/>
            <p:nvPr/>
          </p:nvSpPr>
          <p:spPr>
            <a:xfrm>
              <a:off x="0" y="2448179"/>
              <a:ext cx="6659880" cy="0"/>
            </a:xfrm>
            <a:custGeom>
              <a:avLst/>
              <a:gdLst/>
              <a:ahLst/>
              <a:cxnLst/>
              <a:rect l="0" t="0" r="0" b="0"/>
              <a:pathLst>
                <a:path w="6659880">
                  <a:moveTo>
                    <a:pt x="6659880" y="0"/>
                  </a:move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5" name="Picture 1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380991" y="0"/>
              <a:ext cx="732124" cy="784225"/>
            </a:xfrm>
            <a:prstGeom prst="rect">
              <a:avLst/>
            </a:prstGeom>
          </p:spPr>
        </p:pic>
        <p:pic>
          <p:nvPicPr>
            <p:cNvPr id="6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00020" y="6350"/>
              <a:ext cx="759939" cy="814070"/>
            </a:xfrm>
            <a:prstGeom prst="rect">
              <a:avLst/>
            </a:prstGeom>
          </p:spPr>
        </p:pic>
        <p:pic>
          <p:nvPicPr>
            <p:cNvPr id="7" name="Picture 1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75740" y="24129"/>
              <a:ext cx="777657" cy="792480"/>
            </a:xfrm>
            <a:prstGeom prst="rect">
              <a:avLst/>
            </a:prstGeom>
          </p:spPr>
        </p:pic>
        <p:pic>
          <p:nvPicPr>
            <p:cNvPr id="8" name="Picture 18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977641" y="24129"/>
              <a:ext cx="808175" cy="752475"/>
            </a:xfrm>
            <a:prstGeom prst="rect">
              <a:avLst/>
            </a:prstGeom>
          </p:spPr>
        </p:pic>
        <p:pic>
          <p:nvPicPr>
            <p:cNvPr id="9" name="Picture 2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87655" y="60325"/>
              <a:ext cx="810281" cy="752475"/>
            </a:xfrm>
            <a:prstGeom prst="rect">
              <a:avLst/>
            </a:prstGeom>
          </p:spPr>
        </p:pic>
        <p:pic>
          <p:nvPicPr>
            <p:cNvPr id="10" name="Picture 2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87655" y="1212214"/>
              <a:ext cx="828423" cy="1169670"/>
            </a:xfrm>
            <a:prstGeom prst="rect">
              <a:avLst/>
            </a:prstGeom>
          </p:spPr>
        </p:pic>
        <p:pic>
          <p:nvPicPr>
            <p:cNvPr id="11" name="Picture 24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438275" y="1500504"/>
              <a:ext cx="704062" cy="648970"/>
            </a:xfrm>
            <a:prstGeom prst="rect">
              <a:avLst/>
            </a:prstGeom>
          </p:spPr>
        </p:pic>
        <p:pic>
          <p:nvPicPr>
            <p:cNvPr id="12" name="Picture 2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417821" y="1374139"/>
              <a:ext cx="848362" cy="889000"/>
            </a:xfrm>
            <a:prstGeom prst="rect">
              <a:avLst/>
            </a:prstGeom>
          </p:spPr>
        </p:pic>
        <p:pic>
          <p:nvPicPr>
            <p:cNvPr id="13" name="Picture 27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3977640" y="1140459"/>
              <a:ext cx="875307" cy="1206500"/>
            </a:xfrm>
            <a:prstGeom prst="rect">
              <a:avLst/>
            </a:prstGeom>
          </p:spPr>
        </p:pic>
        <p:pic>
          <p:nvPicPr>
            <p:cNvPr id="14" name="Picture 29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2844165" y="1374140"/>
              <a:ext cx="848362" cy="889000"/>
            </a:xfrm>
            <a:prstGeom prst="rect">
              <a:avLst/>
            </a:prstGeom>
          </p:spPr>
        </p:pic>
        <p:pic>
          <p:nvPicPr>
            <p:cNvPr id="15" name="Picture 31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38785" y="2933064"/>
              <a:ext cx="966201" cy="655320"/>
            </a:xfrm>
            <a:prstGeom prst="rect">
              <a:avLst/>
            </a:prstGeom>
          </p:spPr>
        </p:pic>
        <p:pic>
          <p:nvPicPr>
            <p:cNvPr id="16" name="Picture 33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2949575" y="3141979"/>
              <a:ext cx="899777" cy="446405"/>
            </a:xfrm>
            <a:prstGeom prst="rect">
              <a:avLst/>
            </a:prstGeom>
          </p:spPr>
        </p:pic>
        <p:pic>
          <p:nvPicPr>
            <p:cNvPr id="17" name="Picture 35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489575" y="2899408"/>
              <a:ext cx="625391" cy="688975"/>
            </a:xfrm>
            <a:prstGeom prst="rect">
              <a:avLst/>
            </a:prstGeom>
          </p:spPr>
        </p:pic>
        <p:pic>
          <p:nvPicPr>
            <p:cNvPr id="18" name="Picture 37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4373881" y="2796540"/>
              <a:ext cx="540443" cy="791845"/>
            </a:xfrm>
            <a:prstGeom prst="rect">
              <a:avLst/>
            </a:prstGeom>
          </p:spPr>
        </p:pic>
        <p:pic>
          <p:nvPicPr>
            <p:cNvPr id="19" name="Picture 38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828165" y="2799714"/>
              <a:ext cx="548970" cy="788670"/>
            </a:xfrm>
            <a:prstGeom prst="rect">
              <a:avLst/>
            </a:prstGeom>
          </p:spPr>
        </p:pic>
      </p:grp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Найди одинаковые предметы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606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ru-RU" sz="2800" dirty="0" smtClean="0"/>
              <a:t>Какой предмет лишний</a:t>
            </a:r>
            <a:endParaRPr lang="ru-RU" sz="2800" dirty="0"/>
          </a:p>
        </p:txBody>
      </p:sp>
      <p:grpSp>
        <p:nvGrpSpPr>
          <p:cNvPr id="3" name="Group 214"/>
          <p:cNvGrpSpPr/>
          <p:nvPr/>
        </p:nvGrpSpPr>
        <p:grpSpPr>
          <a:xfrm>
            <a:off x="1432560" y="657851"/>
            <a:ext cx="9631680" cy="1611876"/>
            <a:chOff x="0" y="0"/>
            <a:chExt cx="5120152" cy="1191514"/>
          </a:xfrm>
          <a:noFill/>
        </p:grpSpPr>
        <p:pic>
          <p:nvPicPr>
            <p:cNvPr id="4" name="Picture 1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42110" y="130810"/>
              <a:ext cx="935524" cy="873760"/>
            </a:xfrm>
            <a:prstGeom prst="rect">
              <a:avLst/>
            </a:prstGeom>
            <a:grpFill/>
          </p:spPr>
        </p:pic>
        <p:pic>
          <p:nvPicPr>
            <p:cNvPr id="5" name="Picture 1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880360" y="339725"/>
              <a:ext cx="1225110" cy="539115"/>
            </a:xfrm>
            <a:prstGeom prst="rect">
              <a:avLst/>
            </a:prstGeom>
            <a:grpFill/>
          </p:spPr>
        </p:pic>
        <p:pic>
          <p:nvPicPr>
            <p:cNvPr id="6" name="Picture 1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281805" y="0"/>
              <a:ext cx="838347" cy="1123315"/>
            </a:xfrm>
            <a:prstGeom prst="rect">
              <a:avLst/>
            </a:prstGeom>
            <a:grpFill/>
          </p:spPr>
        </p:pic>
        <p:sp>
          <p:nvSpPr>
            <p:cNvPr id="7" name="Shape 27"/>
            <p:cNvSpPr/>
            <p:nvPr/>
          </p:nvSpPr>
          <p:spPr>
            <a:xfrm>
              <a:off x="0" y="1191514"/>
              <a:ext cx="5119116" cy="0"/>
            </a:xfrm>
            <a:custGeom>
              <a:avLst/>
              <a:gdLst/>
              <a:ahLst/>
              <a:cxnLst/>
              <a:rect l="0" t="0" r="0" b="0"/>
              <a:pathLst>
                <a:path w="5119116">
                  <a:moveTo>
                    <a:pt x="0" y="0"/>
                  </a:moveTo>
                  <a:lnTo>
                    <a:pt x="5119116" y="0"/>
                  </a:lnTo>
                </a:path>
              </a:pathLst>
            </a:custGeom>
            <a:grpFill/>
            <a:ln w="12192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8" name="Picture 3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50215" y="299085"/>
              <a:ext cx="935440" cy="713105"/>
            </a:xfrm>
            <a:prstGeom prst="rect">
              <a:avLst/>
            </a:prstGeom>
            <a:grpFill/>
          </p:spPr>
        </p:pic>
      </p:grpSp>
      <p:grpSp>
        <p:nvGrpSpPr>
          <p:cNvPr id="9" name="Group 215"/>
          <p:cNvGrpSpPr/>
          <p:nvPr/>
        </p:nvGrpSpPr>
        <p:grpSpPr>
          <a:xfrm>
            <a:off x="1249680" y="2474912"/>
            <a:ext cx="9479280" cy="1908175"/>
            <a:chOff x="0" y="0"/>
            <a:chExt cx="5140300" cy="1261744"/>
          </a:xfrm>
        </p:grpSpPr>
        <p:pic>
          <p:nvPicPr>
            <p:cNvPr id="10" name="Picture 2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04698" y="0"/>
              <a:ext cx="1131307" cy="1094105"/>
            </a:xfrm>
            <a:prstGeom prst="rect">
              <a:avLst/>
            </a:prstGeom>
          </p:spPr>
        </p:pic>
        <p:pic>
          <p:nvPicPr>
            <p:cNvPr id="11" name="Picture 22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005838" y="42544"/>
              <a:ext cx="801497" cy="1051560"/>
            </a:xfrm>
            <a:prstGeom prst="rect">
              <a:avLst/>
            </a:prstGeom>
          </p:spPr>
        </p:pic>
        <p:pic>
          <p:nvPicPr>
            <p:cNvPr id="12" name="Picture 24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262628" y="149859"/>
              <a:ext cx="877672" cy="944245"/>
            </a:xfrm>
            <a:prstGeom prst="rect">
              <a:avLst/>
            </a:prstGeom>
          </p:spPr>
        </p:pic>
        <p:pic>
          <p:nvPicPr>
            <p:cNvPr id="13" name="Picture 2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121533" y="331470"/>
              <a:ext cx="948029" cy="697865"/>
            </a:xfrm>
            <a:prstGeom prst="rect">
              <a:avLst/>
            </a:prstGeom>
          </p:spPr>
        </p:pic>
        <p:sp>
          <p:nvSpPr>
            <p:cNvPr id="14" name="Shape 28"/>
            <p:cNvSpPr/>
            <p:nvPr/>
          </p:nvSpPr>
          <p:spPr>
            <a:xfrm>
              <a:off x="0" y="1261744"/>
              <a:ext cx="5137404" cy="0"/>
            </a:xfrm>
            <a:custGeom>
              <a:avLst/>
              <a:gdLst/>
              <a:ahLst/>
              <a:cxnLst/>
              <a:rect l="0" t="0" r="0" b="0"/>
              <a:pathLst>
                <a:path w="5137404">
                  <a:moveTo>
                    <a:pt x="0" y="0"/>
                  </a:moveTo>
                  <a:lnTo>
                    <a:pt x="5137404" y="0"/>
                  </a:lnTo>
                </a:path>
              </a:pathLst>
            </a:custGeom>
            <a:ln w="12192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  <p:grpSp>
        <p:nvGrpSpPr>
          <p:cNvPr id="15" name="Group 216"/>
          <p:cNvGrpSpPr/>
          <p:nvPr/>
        </p:nvGrpSpPr>
        <p:grpSpPr>
          <a:xfrm>
            <a:off x="1249680" y="4540834"/>
            <a:ext cx="9692640" cy="2134285"/>
            <a:chOff x="0" y="0"/>
            <a:chExt cx="5208778" cy="1339215"/>
          </a:xfrm>
        </p:grpSpPr>
        <p:pic>
          <p:nvPicPr>
            <p:cNvPr id="16" name="Picture 30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678938" y="79375"/>
              <a:ext cx="1152330" cy="964565"/>
            </a:xfrm>
            <a:prstGeom prst="rect">
              <a:avLst/>
            </a:prstGeom>
          </p:spPr>
        </p:pic>
        <p:pic>
          <p:nvPicPr>
            <p:cNvPr id="17" name="Picture 32"/>
            <p:cNvPicPr/>
            <p:nvPr/>
          </p:nvPicPr>
          <p:blipFill>
            <a:blip r:embed="rId11"/>
            <a:stretch>
              <a:fillRect/>
            </a:stretch>
          </p:blipFill>
          <p:spPr>
            <a:xfrm rot="10799999" flipV="1">
              <a:off x="3946726" y="277495"/>
              <a:ext cx="1262052" cy="661035"/>
            </a:xfrm>
            <a:prstGeom prst="rect">
              <a:avLst/>
            </a:prstGeom>
          </p:spPr>
        </p:pic>
        <p:sp>
          <p:nvSpPr>
            <p:cNvPr id="18" name="Shape 35"/>
            <p:cNvSpPr/>
            <p:nvPr/>
          </p:nvSpPr>
          <p:spPr>
            <a:xfrm>
              <a:off x="0" y="1339215"/>
              <a:ext cx="5137404" cy="0"/>
            </a:xfrm>
            <a:custGeom>
              <a:avLst/>
              <a:gdLst/>
              <a:ahLst/>
              <a:cxnLst/>
              <a:rect l="0" t="0" r="0" b="0"/>
              <a:pathLst>
                <a:path w="5137404">
                  <a:moveTo>
                    <a:pt x="0" y="0"/>
                  </a:moveTo>
                  <a:lnTo>
                    <a:pt x="5137404" y="0"/>
                  </a:lnTo>
                </a:path>
              </a:pathLst>
            </a:custGeom>
            <a:ln w="12192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19" name="Picture 43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321943" y="179705"/>
              <a:ext cx="1210052" cy="835025"/>
            </a:xfrm>
            <a:prstGeom prst="rect">
              <a:avLst/>
            </a:prstGeom>
          </p:spPr>
        </p:pic>
        <p:pic>
          <p:nvPicPr>
            <p:cNvPr id="20" name="Picture 45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508" y="0"/>
              <a:ext cx="1222244" cy="10401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691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2"/>
          <p:cNvPicPr/>
          <p:nvPr/>
        </p:nvPicPr>
        <p:blipFill>
          <a:blip r:embed="rId2"/>
          <a:stretch>
            <a:fillRect/>
          </a:stretch>
        </p:blipFill>
        <p:spPr>
          <a:xfrm>
            <a:off x="627796" y="177421"/>
            <a:ext cx="11013743" cy="64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083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23331" y="321120"/>
            <a:ext cx="5064579" cy="6134270"/>
          </a:xfrm>
          <a:prstGeom prst="rect">
            <a:avLst/>
          </a:prstGeom>
        </p:spPr>
      </p:pic>
      <p:grpSp>
        <p:nvGrpSpPr>
          <p:cNvPr id="17" name="Group 98"/>
          <p:cNvGrpSpPr/>
          <p:nvPr/>
        </p:nvGrpSpPr>
        <p:grpSpPr>
          <a:xfrm>
            <a:off x="6346208" y="272955"/>
            <a:ext cx="5404513" cy="6182435"/>
            <a:chOff x="0" y="0"/>
            <a:chExt cx="4780570" cy="6700139"/>
          </a:xfrm>
        </p:grpSpPr>
        <p:sp>
          <p:nvSpPr>
            <p:cNvPr id="18" name="Rectangle 6"/>
            <p:cNvSpPr/>
            <p:nvPr/>
          </p:nvSpPr>
          <p:spPr>
            <a:xfrm>
              <a:off x="1014603" y="52197"/>
              <a:ext cx="3765967" cy="1504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spc="-1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ПРЕДМЕТ,</a:t>
              </a:r>
              <a:r>
                <a:rPr lang="ru-RU" sz="1000" spc="5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 </a:t>
              </a:r>
              <a:r>
                <a:rPr lang="ru-RU" sz="1000" spc="-1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КОТОРЫЙ</a:t>
              </a:r>
              <a:r>
                <a:rPr lang="ru-RU" sz="1000" spc="5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 </a:t>
              </a:r>
              <a:r>
                <a:rPr lang="ru-RU" sz="1000" spc="-1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МНЕ</a:t>
              </a:r>
              <a:r>
                <a:rPr lang="ru-RU" sz="1000" spc="5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 </a:t>
              </a:r>
              <a:r>
                <a:rPr lang="ru-RU" sz="1000" spc="-1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НЕ</a:t>
              </a:r>
              <a:r>
                <a:rPr lang="ru-RU" sz="1000" spc="5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1000" spc="-1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НРАВИТСЯ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42490" y="425704"/>
              <a:ext cx="1944180" cy="1882775"/>
            </a:xfrm>
            <a:prstGeom prst="rect">
              <a:avLst/>
            </a:prstGeom>
          </p:spPr>
        </p:pic>
        <p:pic>
          <p:nvPicPr>
            <p:cNvPr id="20" name="Picture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82905" y="554608"/>
              <a:ext cx="1112257" cy="1375410"/>
            </a:xfrm>
            <a:prstGeom prst="rect">
              <a:avLst/>
            </a:prstGeom>
          </p:spPr>
        </p:pic>
        <p:pic>
          <p:nvPicPr>
            <p:cNvPr id="21" name="Picture 1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764030" y="3244469"/>
              <a:ext cx="972592" cy="1289685"/>
            </a:xfrm>
            <a:prstGeom prst="rect">
              <a:avLst/>
            </a:prstGeom>
          </p:spPr>
        </p:pic>
        <p:pic>
          <p:nvPicPr>
            <p:cNvPr id="22" name="Picture 1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72004"/>
              <a:ext cx="2036543" cy="1751965"/>
            </a:xfrm>
            <a:prstGeom prst="rect">
              <a:avLst/>
            </a:prstGeom>
          </p:spPr>
        </p:pic>
        <p:pic>
          <p:nvPicPr>
            <p:cNvPr id="23" name="Picture 1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142615" y="2453894"/>
              <a:ext cx="1285974" cy="934085"/>
            </a:xfrm>
            <a:prstGeom prst="rect">
              <a:avLst/>
            </a:prstGeom>
          </p:spPr>
        </p:pic>
        <p:pic>
          <p:nvPicPr>
            <p:cNvPr id="24" name="Picture 18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0" y="4569079"/>
              <a:ext cx="990445" cy="1548130"/>
            </a:xfrm>
            <a:prstGeom prst="rect">
              <a:avLst/>
            </a:prstGeom>
          </p:spPr>
        </p:pic>
        <p:pic>
          <p:nvPicPr>
            <p:cNvPr id="25" name="Picture 2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350645" y="5150104"/>
              <a:ext cx="1889278" cy="1550035"/>
            </a:xfrm>
            <a:prstGeom prst="rect">
              <a:avLst/>
            </a:prstGeom>
          </p:spPr>
        </p:pic>
        <p:pic>
          <p:nvPicPr>
            <p:cNvPr id="26" name="Picture 22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83740" y="4360164"/>
              <a:ext cx="2643754" cy="1398905"/>
            </a:xfrm>
            <a:prstGeom prst="rect">
              <a:avLst/>
            </a:prstGeom>
          </p:spPr>
        </p:pic>
        <p:sp>
          <p:nvSpPr>
            <p:cNvPr id="27" name="Shape 33"/>
            <p:cNvSpPr/>
            <p:nvPr/>
          </p:nvSpPr>
          <p:spPr>
            <a:xfrm>
              <a:off x="816356" y="0"/>
              <a:ext cx="3245358" cy="210693"/>
            </a:xfrm>
            <a:custGeom>
              <a:avLst/>
              <a:gdLst/>
              <a:ahLst/>
              <a:cxnLst/>
              <a:rect l="0" t="0" r="0" b="0"/>
              <a:pathLst>
                <a:path w="3245358" h="210693">
                  <a:moveTo>
                    <a:pt x="108204" y="0"/>
                  </a:moveTo>
                  <a:lnTo>
                    <a:pt x="3137154" y="0"/>
                  </a:lnTo>
                  <a:cubicBezTo>
                    <a:pt x="3167037" y="0"/>
                    <a:pt x="3192539" y="10287"/>
                    <a:pt x="3213671" y="30861"/>
                  </a:cubicBezTo>
                  <a:cubicBezTo>
                    <a:pt x="3234791" y="51422"/>
                    <a:pt x="3245358" y="76250"/>
                    <a:pt x="3245358" y="105346"/>
                  </a:cubicBezTo>
                  <a:cubicBezTo>
                    <a:pt x="3245358" y="134442"/>
                    <a:pt x="3234791" y="159270"/>
                    <a:pt x="3213671" y="179832"/>
                  </a:cubicBezTo>
                  <a:cubicBezTo>
                    <a:pt x="3192539" y="200406"/>
                    <a:pt x="3167037" y="210693"/>
                    <a:pt x="3137154" y="210693"/>
                  </a:cubicBezTo>
                  <a:lnTo>
                    <a:pt x="108204" y="210693"/>
                  </a:lnTo>
                  <a:cubicBezTo>
                    <a:pt x="78321" y="210693"/>
                    <a:pt x="52819" y="200406"/>
                    <a:pt x="31686" y="179832"/>
                  </a:cubicBezTo>
                  <a:cubicBezTo>
                    <a:pt x="10566" y="159270"/>
                    <a:pt x="0" y="134442"/>
                    <a:pt x="0" y="105346"/>
                  </a:cubicBezTo>
                  <a:cubicBezTo>
                    <a:pt x="0" y="76250"/>
                    <a:pt x="10566" y="51422"/>
                    <a:pt x="31686" y="30861"/>
                  </a:cubicBezTo>
                  <a:cubicBezTo>
                    <a:pt x="52819" y="10287"/>
                    <a:pt x="78321" y="0"/>
                    <a:pt x="108204" y="0"/>
                  </a:cubicBezTo>
                  <a:close/>
                </a:path>
              </a:pathLst>
            </a:custGeom>
            <a:ln w="12192" cap="flat">
              <a:miter lim="127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127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366219" y="270452"/>
            <a:ext cx="4697095" cy="6346210"/>
          </a:xfrm>
          <a:prstGeom prst="rect">
            <a:avLst/>
          </a:prstGeom>
        </p:spPr>
      </p:pic>
      <p:pic>
        <p:nvPicPr>
          <p:cNvPr id="3" name="Picture 7"/>
          <p:cNvPicPr/>
          <p:nvPr/>
        </p:nvPicPr>
        <p:blipFill rotWithShape="1">
          <a:blip r:embed="rId3"/>
          <a:srcRect l="2478" t="309" r="2039" b="55132"/>
          <a:stretch/>
        </p:blipFill>
        <p:spPr>
          <a:xfrm>
            <a:off x="5273040" y="533400"/>
            <a:ext cx="664464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/>
          <p:nvPr/>
        </p:nvGrpSpPr>
        <p:grpSpPr>
          <a:xfrm>
            <a:off x="548640" y="426720"/>
            <a:ext cx="11018520" cy="6324600"/>
            <a:chOff x="-72644" y="-1"/>
            <a:chExt cx="9036113" cy="6670598"/>
          </a:xfrm>
        </p:grpSpPr>
        <p:sp>
          <p:nvSpPr>
            <p:cNvPr id="3" name="Rectangle 6"/>
            <p:cNvSpPr/>
            <p:nvPr/>
          </p:nvSpPr>
          <p:spPr>
            <a:xfrm rot="5399999">
              <a:off x="-74317" y="1672"/>
              <a:ext cx="296129" cy="29278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000000"/>
                  </a:solidFill>
                  <a:effectLst/>
                  <a:latin typeface="Segoe UI Symbol" panose="020B0502040204020203" pitchFamily="34" charset="0"/>
                  <a:ea typeface="Segoe UI Symbol" panose="020B0502040204020203" pitchFamily="34" charset="0"/>
                  <a:cs typeface="Segoe UI Symbol" panose="020B0502040204020203" pitchFamily="34" charset="0"/>
                </a:rPr>
                <a:t>✁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tangle 20"/>
            <p:cNvSpPr/>
            <p:nvPr/>
          </p:nvSpPr>
          <p:spPr>
            <a:xfrm>
              <a:off x="4100398" y="59231"/>
              <a:ext cx="1335740" cy="15049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000" spc="-1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ЧАСТИ</a:t>
              </a:r>
              <a:r>
                <a:rPr lang="ru-RU" sz="10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  </a:t>
              </a:r>
              <a:r>
                <a:rPr lang="ru-RU" sz="1000" spc="-1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СУТОК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Shape 21"/>
            <p:cNvSpPr/>
            <p:nvPr/>
          </p:nvSpPr>
          <p:spPr>
            <a:xfrm>
              <a:off x="4653610" y="3361993"/>
              <a:ext cx="4309859" cy="3308604"/>
            </a:xfrm>
            <a:custGeom>
              <a:avLst/>
              <a:gdLst/>
              <a:ahLst/>
              <a:cxnLst/>
              <a:rect l="0" t="0" r="0" b="0"/>
              <a:pathLst>
                <a:path w="4309859" h="3308604">
                  <a:moveTo>
                    <a:pt x="0" y="3308604"/>
                  </a:moveTo>
                  <a:lnTo>
                    <a:pt x="0" y="0"/>
                  </a:lnTo>
                  <a:lnTo>
                    <a:pt x="4309859" y="0"/>
                  </a:lnTo>
                </a:path>
              </a:pathLst>
            </a:custGeom>
            <a:ln w="6096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6" name="Shape 22"/>
            <p:cNvSpPr/>
            <p:nvPr/>
          </p:nvSpPr>
          <p:spPr>
            <a:xfrm>
              <a:off x="140728" y="298753"/>
              <a:ext cx="4512882" cy="3063240"/>
            </a:xfrm>
            <a:custGeom>
              <a:avLst/>
              <a:gdLst/>
              <a:ahLst/>
              <a:cxnLst/>
              <a:rect l="0" t="0" r="0" b="0"/>
              <a:pathLst>
                <a:path w="4512882" h="3063240">
                  <a:moveTo>
                    <a:pt x="4512882" y="0"/>
                  </a:moveTo>
                  <a:lnTo>
                    <a:pt x="4512882" y="3063240"/>
                  </a:lnTo>
                  <a:lnTo>
                    <a:pt x="0" y="3063240"/>
                  </a:lnTo>
                </a:path>
              </a:pathLst>
            </a:custGeom>
            <a:ln w="6096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pic>
          <p:nvPicPr>
            <p:cNvPr id="7" name="Picture 24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9301" y="3550842"/>
              <a:ext cx="4076278" cy="2975610"/>
            </a:xfrm>
            <a:prstGeom prst="rect">
              <a:avLst/>
            </a:prstGeom>
          </p:spPr>
        </p:pic>
        <p:pic>
          <p:nvPicPr>
            <p:cNvPr id="8" name="Picture 2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846396" y="3590848"/>
              <a:ext cx="4099482" cy="2935605"/>
            </a:xfrm>
            <a:prstGeom prst="rect">
              <a:avLst/>
            </a:prstGeom>
          </p:spPr>
        </p:pic>
        <p:pic>
          <p:nvPicPr>
            <p:cNvPr id="9" name="Picture 28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812106" y="377112"/>
              <a:ext cx="4013485" cy="2790825"/>
            </a:xfrm>
            <a:prstGeom prst="rect">
              <a:avLst/>
            </a:prstGeom>
          </p:spPr>
        </p:pic>
        <p:pic>
          <p:nvPicPr>
            <p:cNvPr id="10" name="Picture 30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14376" y="455217"/>
              <a:ext cx="3678963" cy="2774950"/>
            </a:xfrm>
            <a:prstGeom prst="rect">
              <a:avLst/>
            </a:prstGeom>
          </p:spPr>
        </p:pic>
        <p:sp>
          <p:nvSpPr>
            <p:cNvPr id="11" name="Shape 31"/>
            <p:cNvSpPr/>
            <p:nvPr/>
          </p:nvSpPr>
          <p:spPr>
            <a:xfrm>
              <a:off x="3911422" y="16813"/>
              <a:ext cx="1391793" cy="210693"/>
            </a:xfrm>
            <a:custGeom>
              <a:avLst/>
              <a:gdLst/>
              <a:ahLst/>
              <a:cxnLst/>
              <a:rect l="0" t="0" r="0" b="0"/>
              <a:pathLst>
                <a:path w="1391793" h="210693">
                  <a:moveTo>
                    <a:pt x="31686" y="30861"/>
                  </a:moveTo>
                  <a:cubicBezTo>
                    <a:pt x="52819" y="10287"/>
                    <a:pt x="78321" y="0"/>
                    <a:pt x="108204" y="0"/>
                  </a:cubicBezTo>
                  <a:lnTo>
                    <a:pt x="1283589" y="0"/>
                  </a:lnTo>
                  <a:cubicBezTo>
                    <a:pt x="1313472" y="0"/>
                    <a:pt x="1338974" y="10287"/>
                    <a:pt x="1360107" y="30861"/>
                  </a:cubicBezTo>
                  <a:cubicBezTo>
                    <a:pt x="1381227" y="51422"/>
                    <a:pt x="1391793" y="76251"/>
                    <a:pt x="1391793" y="105347"/>
                  </a:cubicBezTo>
                  <a:cubicBezTo>
                    <a:pt x="1391793" y="134442"/>
                    <a:pt x="1381227" y="159271"/>
                    <a:pt x="1360107" y="179832"/>
                  </a:cubicBezTo>
                  <a:cubicBezTo>
                    <a:pt x="1338974" y="200406"/>
                    <a:pt x="1313472" y="210693"/>
                    <a:pt x="1283589" y="210693"/>
                  </a:cubicBezTo>
                  <a:lnTo>
                    <a:pt x="108204" y="210693"/>
                  </a:lnTo>
                  <a:cubicBezTo>
                    <a:pt x="78321" y="210693"/>
                    <a:pt x="52819" y="200406"/>
                    <a:pt x="31686" y="179832"/>
                  </a:cubicBezTo>
                  <a:cubicBezTo>
                    <a:pt x="10566" y="159271"/>
                    <a:pt x="0" y="134442"/>
                    <a:pt x="0" y="105347"/>
                  </a:cubicBezTo>
                  <a:cubicBezTo>
                    <a:pt x="0" y="76251"/>
                    <a:pt x="10566" y="51422"/>
                    <a:pt x="31686" y="30861"/>
                  </a:cubicBezTo>
                  <a:close/>
                </a:path>
              </a:pathLst>
            </a:custGeom>
            <a:ln w="12192" cap="flat">
              <a:miter lim="127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0714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1558" y="274638"/>
            <a:ext cx="6450842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Book Antiqua" panose="02040602050305030304" pitchFamily="18" charset="0"/>
              </a:rPr>
              <a:t>Спасибо за внимание!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314" y="2824798"/>
            <a:ext cx="4762500" cy="381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1" y="1189038"/>
            <a:ext cx="5940425" cy="44551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2275928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24334" y="368490"/>
            <a:ext cx="8366078" cy="62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«Коробка форм»</a:t>
            </a:r>
            <a:endParaRPr lang="ru-RU" dirty="0"/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3" y="2301117"/>
            <a:ext cx="48768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28" y="2027238"/>
            <a:ext cx="48768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595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/>
          <a:lstStyle/>
          <a:p>
            <a:r>
              <a:rPr lang="ru-RU" altLang="ru-RU" sz="3600" i="1" dirty="0">
                <a:latin typeface="Bookman Old Style" panose="02050604050505020204" pitchFamily="18" charset="0"/>
              </a:rPr>
              <a:t>Мышление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417638"/>
            <a:ext cx="3809431" cy="2362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5289" y="3177069"/>
            <a:ext cx="4068138" cy="329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3629" y="1383831"/>
            <a:ext cx="3916683" cy="309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4" y="3968719"/>
            <a:ext cx="4019264" cy="2512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59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281781"/>
            <a:ext cx="11430000" cy="1143000"/>
          </a:xfrm>
        </p:spPr>
        <p:txBody>
          <a:bodyPr/>
          <a:lstStyle/>
          <a:p>
            <a:r>
              <a:rPr lang="ru-RU" sz="3200" dirty="0" smtClean="0"/>
              <a:t>«Разрезные картинки 2-3 составные» для детей 3-4 лет</a:t>
            </a:r>
            <a:br>
              <a:rPr lang="ru-RU" sz="3200" dirty="0" smtClean="0"/>
            </a:br>
            <a:r>
              <a:rPr lang="ru-RU" sz="3200" dirty="0" smtClean="0"/>
              <a:t>«Разрезные картинки 4 составные» для детей 4-5 лет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58" t="1010" r="1365" b="3023"/>
          <a:stretch/>
        </p:blipFill>
        <p:spPr>
          <a:xfrm>
            <a:off x="472440" y="1996442"/>
            <a:ext cx="3261360" cy="4343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5139" r="26718" b="7777"/>
          <a:stretch/>
        </p:blipFill>
        <p:spPr>
          <a:xfrm rot="5400000">
            <a:off x="8671558" y="2407925"/>
            <a:ext cx="3276603" cy="3185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6160" y="2171705"/>
            <a:ext cx="4876800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90126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altLang="ru-RU" i="1" dirty="0">
                <a:latin typeface="Bookman Old Style" panose="02050604050505020204" pitchFamily="18" charset="0"/>
              </a:rPr>
              <a:t>Восприятие </a:t>
            </a:r>
            <a:r>
              <a:rPr lang="ru-RU" altLang="ru-RU" i="1" dirty="0" smtClean="0">
                <a:latin typeface="Bookman Old Style" panose="02050604050505020204" pitchFamily="18" charset="0"/>
              </a:rPr>
              <a:t>и</a:t>
            </a:r>
            <a:br>
              <a:rPr lang="ru-RU" altLang="ru-RU" i="1" dirty="0" smtClean="0">
                <a:latin typeface="Bookman Old Style" panose="02050604050505020204" pitchFamily="18" charset="0"/>
              </a:rPr>
            </a:br>
            <a:r>
              <a:rPr lang="ru-RU" altLang="ru-RU" i="1" dirty="0" smtClean="0">
                <a:latin typeface="Bookman Old Style" panose="02050604050505020204" pitchFamily="18" charset="0"/>
              </a:rPr>
              <a:t> </a:t>
            </a:r>
            <a:r>
              <a:rPr lang="ru-RU" altLang="ru-RU" i="1" dirty="0">
                <a:latin typeface="Bookman Old Style" panose="02050604050505020204" pitchFamily="18" charset="0"/>
              </a:rPr>
              <a:t>воображение</a:t>
            </a:r>
            <a:endParaRPr lang="ru-RU" dirty="0"/>
          </a:p>
        </p:txBody>
      </p:sp>
      <p:pic>
        <p:nvPicPr>
          <p:cNvPr id="8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722" y="1289714"/>
            <a:ext cx="5540991" cy="43809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417" r="17187" b="6666"/>
          <a:stretch/>
        </p:blipFill>
        <p:spPr>
          <a:xfrm rot="5400000">
            <a:off x="7529696" y="2613775"/>
            <a:ext cx="2758441" cy="3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3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15962"/>
          </a:xfrm>
        </p:spPr>
        <p:txBody>
          <a:bodyPr/>
          <a:lstStyle/>
          <a:p>
            <a:r>
              <a:rPr lang="ru-RU" dirty="0" smtClean="0"/>
              <a:t>Внимание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10278" r="6091" b="17638"/>
          <a:stretch/>
        </p:blipFill>
        <p:spPr>
          <a:xfrm rot="5400000">
            <a:off x="-628708" y="1391164"/>
            <a:ext cx="5854891" cy="4109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3636" y="1097281"/>
            <a:ext cx="3152633" cy="5425440"/>
          </a:xfrm>
        </p:spPr>
        <p:txBody>
          <a:bodyPr/>
          <a:lstStyle/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400" dirty="0"/>
              <a:t>Внимание ребенок не способен длительное время удерживать на каком-то одном предмете, он быстро переключается с одной деятельности на другую.</a:t>
            </a:r>
          </a:p>
          <a:p>
            <a:pPr algn="ctr"/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 «Парные картинки» для 3-4 лет</a:t>
            </a:r>
          </a:p>
          <a:p>
            <a:pPr marL="0" indent="0" algn="ctr">
              <a:buNone/>
            </a:pPr>
            <a:endParaRPr lang="ru-RU" sz="2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2360" y="1600200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89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274638"/>
            <a:ext cx="11323320" cy="1143000"/>
          </a:xfrm>
        </p:spPr>
        <p:txBody>
          <a:bodyPr/>
          <a:lstStyle/>
          <a:p>
            <a:r>
              <a:rPr lang="ru-RU" dirty="0" smtClean="0"/>
              <a:t>Память   </a:t>
            </a:r>
            <a:r>
              <a:rPr lang="ru-RU" sz="3600" dirty="0" smtClean="0"/>
              <a:t>«Угадай, чего не стало?» для 3-4 лет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730" y="2118360"/>
            <a:ext cx="4876800" cy="3657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9" y="1508759"/>
            <a:ext cx="3926840" cy="2568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52" y="3824331"/>
            <a:ext cx="4038600" cy="2737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60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337627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Воображение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600" dirty="0"/>
              <a:t>н</a:t>
            </a:r>
            <a:r>
              <a:rPr lang="ru-RU" sz="3600" dirty="0" smtClean="0"/>
              <a:t>а четвертом году жизни ещё слабо развито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5632" r="2077" b="12775"/>
          <a:stretch/>
        </p:blipFill>
        <p:spPr>
          <a:xfrm rot="5400000">
            <a:off x="-58003" y="2567205"/>
            <a:ext cx="4572000" cy="3541594"/>
          </a:xfrm>
        </p:spPr>
      </p:pic>
      <p:pic>
        <p:nvPicPr>
          <p:cNvPr id="7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70" y="2169994"/>
            <a:ext cx="5650173" cy="4162567"/>
          </a:xfrm>
        </p:spPr>
      </p:pic>
    </p:spTree>
    <p:extLst>
      <p:ext uri="{BB962C8B-B14F-4D97-AF65-F5344CB8AC3E}">
        <p14:creationId xmlns:p14="http://schemas.microsoft.com/office/powerpoint/2010/main" val="19785646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96</Words>
  <Application>Microsoft Office PowerPoint</Application>
  <PresentationFormat>Широкоэкранный</PresentationFormat>
  <Paragraphs>27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Aharoni</vt:lpstr>
      <vt:lpstr>Arial</vt:lpstr>
      <vt:lpstr>Book Antiqua</vt:lpstr>
      <vt:lpstr>Bookman Old Style</vt:lpstr>
      <vt:lpstr>Calibri</vt:lpstr>
      <vt:lpstr>Comic Sans MS</vt:lpstr>
      <vt:lpstr>Segoe UI Symbol</vt:lpstr>
      <vt:lpstr>Times New Roman</vt:lpstr>
      <vt:lpstr>1_Тема Office</vt:lpstr>
      <vt:lpstr>  МБДОУ «Детский сад «Алёнушка» общеразвивающего вида  2 младшая группа  тема: «Рекомендации по развитию познавательной сферы»</vt:lpstr>
      <vt:lpstr>Презентация PowerPoint</vt:lpstr>
      <vt:lpstr>«Коробка форм»</vt:lpstr>
      <vt:lpstr>Мышление</vt:lpstr>
      <vt:lpstr>«Разрезные картинки 2-3 составные» для детей 3-4 лет «Разрезные картинки 4 составные» для детей 4-5 лет</vt:lpstr>
      <vt:lpstr>Восприятие и  воображение</vt:lpstr>
      <vt:lpstr>Внимание </vt:lpstr>
      <vt:lpstr>Память   «Угадай, чего не стало?» для 3-4 лет</vt:lpstr>
      <vt:lpstr>Воображение  на четвертом году жизни ещё слабо развито</vt:lpstr>
      <vt:lpstr>Презентация PowerPoint</vt:lpstr>
      <vt:lpstr>Презентация PowerPoint</vt:lpstr>
      <vt:lpstr>Накорми домашних животных</vt:lpstr>
      <vt:lpstr>Найди одинаковые предметы</vt:lpstr>
      <vt:lpstr>Какой предмет лишний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Аленушка2</dc:creator>
  <cp:lastModifiedBy>Аленушка2</cp:lastModifiedBy>
  <cp:revision>24</cp:revision>
  <dcterms:created xsi:type="dcterms:W3CDTF">2016-04-26T12:20:24Z</dcterms:created>
  <dcterms:modified xsi:type="dcterms:W3CDTF">2016-04-27T11:52:03Z</dcterms:modified>
</cp:coreProperties>
</file>