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53" r:id="rId2"/>
    <p:sldMasterId id="2147483819" r:id="rId3"/>
    <p:sldMasterId id="2147483902" r:id="rId4"/>
    <p:sldMasterId id="2147483926" r:id="rId5"/>
  </p:sldMasterIdLst>
  <p:sldIdLst>
    <p:sldId id="277" r:id="rId6"/>
    <p:sldId id="278" r:id="rId7"/>
    <p:sldId id="283" r:id="rId8"/>
    <p:sldId id="261" r:id="rId9"/>
    <p:sldId id="262" r:id="rId10"/>
    <p:sldId id="263" r:id="rId11"/>
    <p:sldId id="280" r:id="rId12"/>
    <p:sldId id="279" r:id="rId13"/>
    <p:sldId id="265" r:id="rId14"/>
    <p:sldId id="266" r:id="rId15"/>
    <p:sldId id="281" r:id="rId16"/>
    <p:sldId id="267" r:id="rId17"/>
    <p:sldId id="268" r:id="rId18"/>
    <p:sldId id="269" r:id="rId19"/>
    <p:sldId id="270" r:id="rId20"/>
    <p:sldId id="271" r:id="rId21"/>
    <p:sldId id="272" r:id="rId22"/>
    <p:sldId id="282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1073E0"/>
    <a:srgbClr val="0A5456"/>
    <a:srgbClr val="06505A"/>
    <a:srgbClr val="EB8335"/>
    <a:srgbClr val="FF0000"/>
    <a:srgbClr val="FCE0F8"/>
    <a:srgbClr val="FCDEFD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>
                <a:solidFill>
                  <a:schemeClr val="tx1"/>
                </a:solidFill>
              </a:rPr>
              <a:t>сравнительный </a:t>
            </a:r>
            <a:r>
              <a:rPr lang="ru-RU" sz="2400" dirty="0" smtClean="0">
                <a:solidFill>
                  <a:schemeClr val="tx1"/>
                </a:solidFill>
              </a:rPr>
              <a:t>анализ   </a:t>
            </a:r>
            <a:endParaRPr lang="ru-RU" sz="2400" dirty="0">
              <a:solidFill>
                <a:schemeClr val="tx1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4.823810658239757E-2"/>
          <c:y val="0.11975347058517237"/>
          <c:w val="0.8798478763726052"/>
          <c:h val="0.6480551092512151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декабрь 2015 год       19 детей</c:v>
                </c:pt>
                <c:pt idx="1">
                  <c:v> октябрь 2016 год      21 ребенок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</c:v>
                </c:pt>
                <c:pt idx="1">
                  <c:v>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декабрь 2015 год       19 детей</c:v>
                </c:pt>
                <c:pt idx="1">
                  <c:v> октябрь 2016 год      21 ребенок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37</c:v>
                </c:pt>
                <c:pt idx="1">
                  <c:v>48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декабрь 2015 год       19 детей</c:v>
                </c:pt>
                <c:pt idx="1">
                  <c:v> октябрь 2016 год      21 ребенок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47</c:v>
                </c:pt>
                <c:pt idx="1">
                  <c:v>19</c:v>
                </c:pt>
              </c:numCache>
            </c:numRef>
          </c:val>
        </c:ser>
        <c:dLbls>
          <c:showVal val="1"/>
        </c:dLbls>
        <c:gapWidth val="219"/>
        <c:overlap val="-27"/>
        <c:axId val="80120832"/>
        <c:axId val="80317056"/>
      </c:barChart>
      <c:catAx>
        <c:axId val="801208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317056"/>
        <c:crosses val="autoZero"/>
        <c:auto val="1"/>
        <c:lblAlgn val="ctr"/>
        <c:lblOffset val="100"/>
      </c:catAx>
      <c:valAx>
        <c:axId val="803170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120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solidFill>
      <a:schemeClr val="accent2">
        <a:lumMod val="60000"/>
        <a:lumOff val="4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304800" y="381000"/>
            <a:ext cx="115824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white">
          <a:xfrm>
            <a:off x="436034" y="488950"/>
            <a:ext cx="11247967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blackWhite">
          <a:xfrm>
            <a:off x="1828800" y="3338513"/>
            <a:ext cx="85344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ru-RU" altLang="ru-RU" sz="180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857250"/>
            <a:ext cx="103632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3567113"/>
            <a:ext cx="7213600" cy="1905000"/>
          </a:xfrm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 sz="33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29704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4470400" y="6391275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144000" y="6391275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6967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9510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12200" y="533400"/>
            <a:ext cx="2565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16000" y="533400"/>
            <a:ext cx="74930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9989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770" name="Group 2"/>
          <p:cNvGrpSpPr>
            <a:grpSpLocks/>
          </p:cNvGrpSpPr>
          <p:nvPr/>
        </p:nvGrpSpPr>
        <p:grpSpPr bwMode="auto">
          <a:xfrm>
            <a:off x="-664633" y="1311276"/>
            <a:ext cx="13906500" cy="5908675"/>
            <a:chOff x="-313" y="824"/>
            <a:chExt cx="6570" cy="3722"/>
          </a:xfrm>
        </p:grpSpPr>
        <p:sp>
          <p:nvSpPr>
            <p:cNvPr id="16077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ru-RU" altLang="ru-RU" sz="1800"/>
            </a:p>
          </p:txBody>
        </p:sp>
        <p:sp>
          <p:nvSpPr>
            <p:cNvPr id="16077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ru-RU" altLang="ru-RU" sz="1800"/>
            </a:p>
          </p:txBody>
        </p:sp>
        <p:sp>
          <p:nvSpPr>
            <p:cNvPr id="16077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ru-RU" altLang="ru-RU" sz="1800"/>
            </a:p>
          </p:txBody>
        </p:sp>
        <p:sp>
          <p:nvSpPr>
            <p:cNvPr id="16077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ru-RU" altLang="ru-RU" sz="1800"/>
            </a:p>
          </p:txBody>
        </p:sp>
        <p:sp>
          <p:nvSpPr>
            <p:cNvPr id="16077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ru-RU" altLang="ru-RU" sz="1800"/>
            </a:p>
          </p:txBody>
        </p:sp>
        <p:sp>
          <p:nvSpPr>
            <p:cNvPr id="16077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ru-RU" altLang="ru-RU" sz="1800"/>
            </a:p>
          </p:txBody>
        </p:sp>
        <p:sp>
          <p:nvSpPr>
            <p:cNvPr id="16077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ru-RU" altLang="ru-RU" sz="1800"/>
            </a:p>
          </p:txBody>
        </p:sp>
        <p:sp>
          <p:nvSpPr>
            <p:cNvPr id="16077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ru-RU" altLang="ru-RU" sz="1800"/>
            </a:p>
          </p:txBody>
        </p:sp>
        <p:sp>
          <p:nvSpPr>
            <p:cNvPr id="16077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ru-RU" altLang="ru-RU" sz="1800"/>
            </a:p>
          </p:txBody>
        </p:sp>
        <p:sp>
          <p:nvSpPr>
            <p:cNvPr id="16078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ru-RU" altLang="ru-RU" sz="1800"/>
            </a:p>
          </p:txBody>
        </p:sp>
        <p:sp>
          <p:nvSpPr>
            <p:cNvPr id="16078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ru-RU" altLang="ru-RU" sz="1800"/>
            </a:p>
          </p:txBody>
        </p:sp>
        <p:sp>
          <p:nvSpPr>
            <p:cNvPr id="16078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ru-RU" altLang="ru-RU" sz="1800"/>
            </a:p>
          </p:txBody>
        </p:sp>
        <p:sp>
          <p:nvSpPr>
            <p:cNvPr id="16078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ru-RU" altLang="ru-RU" sz="1800"/>
            </a:p>
          </p:txBody>
        </p:sp>
        <p:sp>
          <p:nvSpPr>
            <p:cNvPr id="16078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ru-RU" altLang="ru-RU" sz="1800"/>
            </a:p>
          </p:txBody>
        </p:sp>
        <p:sp>
          <p:nvSpPr>
            <p:cNvPr id="16078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eaLnBrk="1" hangingPunct="1"/>
              <a:endParaRPr lang="ru-RU" altLang="ru-RU" sz="1800"/>
            </a:p>
          </p:txBody>
        </p:sp>
        <p:sp>
          <p:nvSpPr>
            <p:cNvPr id="16078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eaLnBrk="1" hangingPunct="1"/>
              <a:endParaRPr lang="ru-RU" altLang="ru-RU" sz="1800"/>
            </a:p>
          </p:txBody>
        </p:sp>
        <p:sp>
          <p:nvSpPr>
            <p:cNvPr id="16078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ru-RU" altLang="ru-RU" sz="1800"/>
            </a:p>
          </p:txBody>
        </p:sp>
        <p:sp>
          <p:nvSpPr>
            <p:cNvPr id="16078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ru-RU" altLang="ru-RU" sz="1800"/>
            </a:p>
          </p:txBody>
        </p:sp>
        <p:sp>
          <p:nvSpPr>
            <p:cNvPr id="16078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ru-RU" altLang="ru-RU" sz="1800"/>
            </a:p>
          </p:txBody>
        </p:sp>
        <p:sp>
          <p:nvSpPr>
            <p:cNvPr id="16079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ru-RU" altLang="ru-RU" sz="1800"/>
            </a:p>
          </p:txBody>
        </p:sp>
        <p:sp>
          <p:nvSpPr>
            <p:cNvPr id="16079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ru-RU" altLang="ru-RU" sz="1800"/>
            </a:p>
          </p:txBody>
        </p:sp>
        <p:sp>
          <p:nvSpPr>
            <p:cNvPr id="16079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ru-RU" altLang="ru-RU" sz="1800"/>
            </a:p>
          </p:txBody>
        </p:sp>
        <p:sp>
          <p:nvSpPr>
            <p:cNvPr id="16079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ru-RU" altLang="ru-RU" sz="1800"/>
            </a:p>
          </p:txBody>
        </p:sp>
        <p:sp>
          <p:nvSpPr>
            <p:cNvPr id="16079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ru-RU" altLang="ru-RU" sz="1800"/>
            </a:p>
          </p:txBody>
        </p:sp>
        <p:sp>
          <p:nvSpPr>
            <p:cNvPr id="16079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ru-RU" altLang="ru-RU" sz="1800"/>
            </a:p>
          </p:txBody>
        </p:sp>
        <p:sp>
          <p:nvSpPr>
            <p:cNvPr id="16079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ru-RU" altLang="ru-RU" sz="1800"/>
            </a:p>
          </p:txBody>
        </p:sp>
        <p:sp>
          <p:nvSpPr>
            <p:cNvPr id="16079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ru-RU" altLang="ru-RU" sz="1800"/>
            </a:p>
          </p:txBody>
        </p:sp>
        <p:sp>
          <p:nvSpPr>
            <p:cNvPr id="16079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ru-RU" altLang="ru-RU" sz="1800"/>
            </a:p>
          </p:txBody>
        </p:sp>
        <p:sp>
          <p:nvSpPr>
            <p:cNvPr id="16079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ru-RU" altLang="ru-RU" sz="1800"/>
            </a:p>
          </p:txBody>
        </p:sp>
        <p:sp>
          <p:nvSpPr>
            <p:cNvPr id="16080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ru-RU" altLang="ru-RU" sz="1800"/>
            </a:p>
          </p:txBody>
        </p:sp>
        <p:sp>
          <p:nvSpPr>
            <p:cNvPr id="16080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ru-RU" altLang="ru-RU" sz="1800"/>
            </a:p>
          </p:txBody>
        </p:sp>
        <p:sp>
          <p:nvSpPr>
            <p:cNvPr id="16080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ru-RU" altLang="ru-RU" sz="1800"/>
            </a:p>
          </p:txBody>
        </p:sp>
        <p:sp>
          <p:nvSpPr>
            <p:cNvPr id="16080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0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0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0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0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0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0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1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1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1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1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1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1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1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1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1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1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2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2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2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2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2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2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2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2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2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2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3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3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3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3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3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3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3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3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3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3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4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4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4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4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4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4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4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4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4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4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5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5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5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5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5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5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5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5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5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5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6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6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6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6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6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6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6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6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6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6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7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7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7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7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7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7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7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7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7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7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8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8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8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8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8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8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8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8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8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8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9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9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9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9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9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9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9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9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9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89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0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0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0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0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0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0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0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0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0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0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1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1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1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1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1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1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1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1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1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1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2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2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2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2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2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2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2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2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2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2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3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3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3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3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3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3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3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3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3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3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4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4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4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4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4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4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4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4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4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4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5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5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5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5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5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5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5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5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5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5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6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6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6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6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6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6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6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6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6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6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7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7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7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7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7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7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7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7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7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7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8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8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8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8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8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098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16098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44676"/>
            <a:ext cx="103632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6098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6098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16098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6099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3525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8893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0454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517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279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576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4882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7828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9829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827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1397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811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5560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6564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8843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61694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9224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003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064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01107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17996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89661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80626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42638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97631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43886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85365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8189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7961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796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5970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18011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39065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457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914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573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533400"/>
            <a:ext cx="10261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905000"/>
            <a:ext cx="10261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391275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403975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ru-R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4008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8687" name="Group 15"/>
          <p:cNvGrpSpPr>
            <a:grpSpLocks/>
          </p:cNvGrpSpPr>
          <p:nvPr/>
        </p:nvGrpSpPr>
        <p:grpSpPr bwMode="auto">
          <a:xfrm>
            <a:off x="224368" y="228600"/>
            <a:ext cx="11764433" cy="6096000"/>
            <a:chOff x="106" y="144"/>
            <a:chExt cx="5558" cy="3840"/>
          </a:xfrm>
        </p:grpSpPr>
        <p:sp>
          <p:nvSpPr>
            <p:cNvPr id="28674" name="AutoShape 2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28680" name="Line 8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</p:spTree>
    <p:extLst>
      <p:ext uri="{BB962C8B-B14F-4D97-AF65-F5344CB8AC3E}">
        <p14:creationId xmlns:p14="http://schemas.microsoft.com/office/powerpoint/2010/main" xmlns="" val="216693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l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746" name="Group 2"/>
          <p:cNvGrpSpPr>
            <a:grpSpLocks/>
          </p:cNvGrpSpPr>
          <p:nvPr/>
        </p:nvGrpSpPr>
        <p:grpSpPr bwMode="auto">
          <a:xfrm>
            <a:off x="-662517" y="1308101"/>
            <a:ext cx="13906501" cy="5908675"/>
            <a:chOff x="-313" y="824"/>
            <a:chExt cx="6570" cy="3722"/>
          </a:xfrm>
        </p:grpSpPr>
        <p:sp>
          <p:nvSpPr>
            <p:cNvPr id="15974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ru-RU" alt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4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ru-RU" alt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4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ru-RU" alt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5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ru-RU" alt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5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ru-RU" alt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5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ru-RU" alt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5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ru-RU" alt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5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ru-RU" alt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5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ru-RU" alt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5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ru-RU" alt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5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ru-RU" alt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5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ru-RU" alt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5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ru-RU" alt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6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ru-RU" alt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6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eaLnBrk="1" hangingPunct="1"/>
              <a:endParaRPr lang="ru-RU" alt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6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eaLnBrk="1" hangingPunct="1"/>
              <a:endParaRPr lang="ru-RU" alt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6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ru-RU" alt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6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ru-RU" alt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6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ru-RU" alt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6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ru-RU" alt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6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ru-RU" alt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6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ru-RU" alt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6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ru-RU" alt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7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ru-RU" alt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7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ru-RU" alt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7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ru-RU" alt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7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ru-RU" alt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7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ru-RU" alt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7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ru-RU" alt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7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ru-RU" alt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7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ru-RU" alt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7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ru-RU" alt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7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78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78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78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78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78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78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78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78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78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78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79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79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79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79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79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79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79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79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79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79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0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0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0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0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0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0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0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0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0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0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1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1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1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1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1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1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1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1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1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1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2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2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2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2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2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2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2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2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2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2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3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3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3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3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3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3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3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3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3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3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4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4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4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4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4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4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4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4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4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4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5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5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5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5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5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5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5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5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5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5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6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6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6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6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6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6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6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6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6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6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7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7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7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7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7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7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7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7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7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7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8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8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8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8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8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8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8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8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8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8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9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9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9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9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9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9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9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9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9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89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0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0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0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0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0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0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0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0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0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0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1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1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1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1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1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1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1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1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1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1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2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2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2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2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2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2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2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2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2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2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3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3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3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3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3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3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3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3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3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3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4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4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4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4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4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4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4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4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4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4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5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5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5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5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5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5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5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5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5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5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6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996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15996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9964" name="Rectangle 2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159965" name="Rectangle 2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3638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59966" name="Rectangle 2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59969" name="Rectangle 22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9353543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58314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A2372AF-F9F1-4B16-A9DA-7ADFCED2417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A54FB85-C91E-4124-A8B4-C494C2E68E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ёнушка2\Pictures\МНОГО картинок\2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9771" y="1364343"/>
            <a:ext cx="8708572" cy="3759199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Развитие психических процессов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у детей 5-6 лет</a:t>
            </a:r>
            <a:r>
              <a:rPr lang="ru-RU" dirty="0" smtClean="0"/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(старшая группа)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2700" dirty="0" smtClean="0"/>
              <a:t>подготовила: педагог-психолог</a:t>
            </a:r>
            <a:br>
              <a:rPr lang="ru-RU" sz="2700" dirty="0" smtClean="0"/>
            </a:br>
            <a:r>
              <a:rPr lang="ru-RU" sz="2700" dirty="0" smtClean="0"/>
              <a:t>МБДОУ детский сад «</a:t>
            </a:r>
            <a:r>
              <a:rPr lang="ru-RU" sz="2700" dirty="0" err="1" smtClean="0"/>
              <a:t>Аленушка</a:t>
            </a:r>
            <a:r>
              <a:rPr lang="ru-RU" sz="2700" dirty="0" smtClean="0"/>
              <a:t>»</a:t>
            </a:r>
            <a:br>
              <a:rPr lang="ru-RU" sz="2700" dirty="0" smtClean="0"/>
            </a:br>
            <a:r>
              <a:rPr lang="ru-RU" sz="2700" dirty="0" err="1" smtClean="0"/>
              <a:t>Исупова</a:t>
            </a:r>
            <a:r>
              <a:rPr lang="ru-RU" sz="2700" dirty="0" smtClean="0"/>
              <a:t> Н.М.</a:t>
            </a:r>
            <a:br>
              <a:rPr lang="ru-RU" sz="2700" dirty="0" smtClean="0"/>
            </a:br>
            <a:r>
              <a:rPr lang="ru-RU" sz="2700" dirty="0" smtClean="0"/>
              <a:t>2016 год</a:t>
            </a:r>
            <a:endParaRPr lang="ru-RU" sz="27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6769" y="0"/>
            <a:ext cx="9002151" cy="1477108"/>
          </a:xfrm>
          <a:noFill/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«Найди  «семью»»   </a:t>
            </a:r>
            <a:r>
              <a:rPr lang="ru-RU" sz="2800" dirty="0" smtClean="0">
                <a:solidFill>
                  <a:srgbClr val="FF0000"/>
                </a:solidFill>
              </a:rPr>
              <a:t>(мышление)                </a:t>
            </a:r>
            <a:r>
              <a:rPr lang="ru-RU" sz="3200" dirty="0" smtClean="0">
                <a:solidFill>
                  <a:schemeClr val="bg1"/>
                </a:solidFill>
              </a:rPr>
              <a:t>«Найди семью»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Алёнушка2\Desktop\ФОТО 1\20161116_1030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4232" r="3404"/>
          <a:stretch>
            <a:fillRect/>
          </a:stretch>
        </p:blipFill>
        <p:spPr bwMode="auto">
          <a:xfrm rot="5400000">
            <a:off x="383188" y="1852056"/>
            <a:ext cx="5175793" cy="403200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838092" y="1600200"/>
            <a:ext cx="6150708" cy="4724400"/>
          </a:xfrm>
        </p:spPr>
        <p:txBody>
          <a:bodyPr/>
          <a:lstStyle/>
          <a:p>
            <a:r>
              <a:rPr lang="ru-RU" b="1" dirty="0" smtClean="0"/>
              <a:t>Выявление уровня развития наглядно-образного мышления,</a:t>
            </a:r>
          </a:p>
          <a:p>
            <a:r>
              <a:rPr lang="ru-RU" b="1" dirty="0" smtClean="0"/>
              <a:t>элементов логического мышления,</a:t>
            </a:r>
          </a:p>
          <a:p>
            <a:r>
              <a:rPr lang="ru-RU" b="1" dirty="0" smtClean="0"/>
              <a:t> умения группировать предметы по их функциональному назначению.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6174571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83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3530991" cy="838200"/>
          </a:xfrm>
          <a:noFill/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Мышление </a:t>
            </a:r>
            <a:r>
              <a:rPr lang="ru-RU" dirty="0" smtClean="0">
                <a:solidFill>
                  <a:srgbClr val="7030A0"/>
                </a:solidFill>
              </a:rPr>
              <a:t>           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3671668" y="497449"/>
            <a:ext cx="7632700" cy="572293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17457123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1829" y="182880"/>
            <a:ext cx="6949440" cy="590844"/>
          </a:xfr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smtClean="0">
                <a:solidFill>
                  <a:srgbClr val="FFC000"/>
                </a:solidFill>
              </a:rPr>
              <a:t>«Рыбка</a:t>
            </a:r>
            <a:r>
              <a:rPr lang="ru-RU" dirty="0" smtClean="0">
                <a:solidFill>
                  <a:srgbClr val="FFC000"/>
                </a:solidFill>
              </a:rPr>
              <a:t>»   </a:t>
            </a:r>
            <a:r>
              <a:rPr lang="ru-RU" dirty="0" smtClean="0">
                <a:solidFill>
                  <a:srgbClr val="00B0F0"/>
                </a:solidFill>
              </a:rPr>
              <a:t>(мышление)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34" t="8519" r="1757" b="3037"/>
          <a:stretch/>
        </p:blipFill>
        <p:spPr>
          <a:xfrm>
            <a:off x="5541457" y="1744541"/>
            <a:ext cx="5915125" cy="421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C:\Users\Алёнушка2\Desktop\ФОТО 1\20161116_0943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4575" t="16557"/>
          <a:stretch>
            <a:fillRect/>
          </a:stretch>
        </p:blipFill>
        <p:spPr bwMode="auto">
          <a:xfrm rot="5400000">
            <a:off x="-582922" y="1556141"/>
            <a:ext cx="6176489" cy="385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02325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858" y="457200"/>
            <a:ext cx="10649244" cy="841248"/>
          </a:xfr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buClr>
                <a:srgbClr val="0078F0"/>
              </a:buClr>
              <a:buSzPct val="85000"/>
            </a:pPr>
            <a:r>
              <a:rPr lang="ru-RU" dirty="0" smtClean="0"/>
              <a:t>«Рисунок человека»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образных и пространственных представлений у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развития его тонкой моторики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представления об интеллекте ребенка в целом.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25" t="2917" b="16250"/>
          <a:stretch/>
        </p:blipFill>
        <p:spPr>
          <a:xfrm>
            <a:off x="6253572" y="1561513"/>
            <a:ext cx="5760237" cy="4614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36577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2120" y="0"/>
            <a:ext cx="3050965" cy="73152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Речь </a:t>
            </a:r>
            <a:endParaRPr lang="ru-RU" sz="40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43" t="11010" r="4240" b="4282"/>
          <a:stretch/>
        </p:blipFill>
        <p:spPr>
          <a:xfrm>
            <a:off x="6979920" y="548640"/>
            <a:ext cx="4922520" cy="582168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04800" y="731520"/>
            <a:ext cx="6370320" cy="600456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Речь продолжает совершенствоваться. Дети могут правильно произносить шипящие, свистящие и сонорные звуки.</a:t>
            </a:r>
          </a:p>
          <a:p>
            <a:pPr algn="l"/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Развиваются фонематический слух, интонационная выразительность речи при чтении стихов, в сюжетно-ролевой игре, в повседневной жизни.</a:t>
            </a:r>
          </a:p>
          <a:p>
            <a:pPr algn="l"/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Совершенствуется грамматический строй речи. Дети используют практически все части речи, активно занимаются словотворчеством. Богаче становится лексика: активно используются синонимы и антонимы. </a:t>
            </a:r>
          </a:p>
          <a:p>
            <a:pPr algn="l"/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Развивается связная речь. Дошкольники могут пересказывать, рассказывать по картинке, передавая не только главное, но и детали.</a:t>
            </a:r>
            <a:endParaRPr lang="ru-RU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264379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73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7113" y="609600"/>
            <a:ext cx="6344529" cy="684213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«Последовательные картинки</a:t>
            </a:r>
            <a:r>
              <a:rPr lang="ru-RU" sz="2800" dirty="0" smtClean="0">
                <a:solidFill>
                  <a:srgbClr val="FFC000"/>
                </a:solidFill>
              </a:rPr>
              <a:t>»</a:t>
            </a:r>
            <a:endParaRPr lang="ru-RU" sz="28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Алёнушка2\Desktop\ФОТО 1\20161103_10170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36986" t="24566" r="21979" b="14690"/>
          <a:stretch>
            <a:fillRect/>
          </a:stretch>
        </p:blipFill>
        <p:spPr bwMode="auto">
          <a:xfrm rot="5400000">
            <a:off x="6039258" y="1125704"/>
            <a:ext cx="5609117" cy="4680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93894" y="2082018"/>
            <a:ext cx="575368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ребенка понять сюжет в целом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endParaRPr lang="ru-RU" sz="2800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устанавливать причинно-следственные связи, лежащие в основе изображенной ситуации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endParaRPr lang="ru-RU" sz="2800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составлять последовательный рассказ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44753298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182880"/>
            <a:ext cx="11582400" cy="211015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«Разрезные картинки» </a:t>
            </a:r>
            <a:br>
              <a:rPr lang="ru-RU" sz="2800" b="1" dirty="0" smtClean="0">
                <a:solidFill>
                  <a:srgbClr val="002060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</a:br>
            <a:r>
              <a:rPr lang="ru-RU" sz="2000" dirty="0" smtClean="0">
                <a:solidFill>
                  <a:srgbClr val="FFFF00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(4 части) (восприятие</a:t>
            </a:r>
            <a:r>
              <a:rPr lang="ru-RU" sz="1800" dirty="0" smtClean="0">
                <a:solidFill>
                  <a:srgbClr val="FFFF00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)</a:t>
            </a:r>
            <a:br>
              <a:rPr lang="ru-RU" sz="1800" dirty="0" smtClean="0">
                <a:solidFill>
                  <a:srgbClr val="FFFF00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</a:br>
            <a:r>
              <a:rPr lang="ru-RU" sz="1800" dirty="0" smtClean="0">
                <a:solidFill>
                  <a:srgbClr val="002060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</a:br>
            <a:r>
              <a:rPr lang="ru-RU" sz="1800" dirty="0" smtClean="0">
                <a:solidFill>
                  <a:srgbClr val="002060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</a:br>
            <a:r>
              <a:rPr lang="ru-RU" sz="2000" b="0" dirty="0" smtClean="0">
                <a:solidFill>
                  <a:srgbClr val="002060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/>
            </a:r>
            <a:br>
              <a:rPr lang="ru-RU" sz="2000" b="0" dirty="0" smtClean="0">
                <a:solidFill>
                  <a:srgbClr val="002060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</a:br>
            <a:endParaRPr lang="ru-RU" sz="2000" dirty="0">
              <a:solidFill>
                <a:schemeClr val="bg2">
                  <a:lumMod val="60000"/>
                  <a:lumOff val="40000"/>
                </a:schemeClr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58" r="2596" b="4466"/>
          <a:stretch/>
        </p:blipFill>
        <p:spPr>
          <a:xfrm rot="5400000">
            <a:off x="6143625" y="923925"/>
            <a:ext cx="6048375" cy="5327650"/>
          </a:xfrm>
        </p:spPr>
      </p:pic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365760" y="1125538"/>
            <a:ext cx="6020972" cy="519906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Продолжается совершенствоваться восприятие цвета, формы и величины, строения предметов. </a:t>
            </a:r>
            <a:endParaRPr lang="ru-RU" dirty="0" smtClean="0">
              <a:solidFill>
                <a:srgbClr val="002060"/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Дети </a:t>
            </a:r>
            <a:r>
              <a:rPr lang="ru-RU" dirty="0" smtClean="0">
                <a:solidFill>
                  <a:srgbClr val="002060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различают не только основные цвета и их оттенки по светлоте, но и промежуточные цветовые оттенки; форму прямоугольников, овалов, треугольников. </a:t>
            </a:r>
            <a:endParaRPr lang="ru-RU" dirty="0" smtClean="0">
              <a:solidFill>
                <a:srgbClr val="002060"/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Воспринимают </a:t>
            </a:r>
            <a:r>
              <a:rPr lang="ru-RU" dirty="0" smtClean="0">
                <a:solidFill>
                  <a:srgbClr val="002060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величину объектов, легко выстраивают в ряд- по возрастанию или убыванию- до десяти различных предметов.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2416892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06788" y="60960"/>
            <a:ext cx="3932237" cy="685800"/>
          </a:xfrm>
        </p:spPr>
        <p:txBody>
          <a:bodyPr>
            <a:normAutofit/>
          </a:bodyPr>
          <a:lstStyle/>
          <a:p>
            <a:r>
              <a:rPr lang="ru-RU" dirty="0" smtClean="0"/>
              <a:t>Воображение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50" t="13458" r="5937" b="16124"/>
          <a:stretch/>
        </p:blipFill>
        <p:spPr>
          <a:xfrm rot="5400000">
            <a:off x="6278880" y="944880"/>
            <a:ext cx="6263640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74320" y="868680"/>
            <a:ext cx="6416040" cy="568452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algn="l"/>
            <a:r>
              <a:rPr lang="ru-RU" sz="2400" dirty="0" smtClean="0">
                <a:solidFill>
                  <a:srgbClr val="002060"/>
                </a:solidFill>
              </a:rPr>
              <a:t>Пятилетний возраст характеризуется расцветом фантазии. Особенно ярко воображение ребенка проявляется в игре, где он действует очень увлеченно.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</a:rPr>
              <a:t>Развитие воображения обусловливает возможность сочинения детьми достаточно оригинальных и последовательно разворачивающихся историй.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</a:rPr>
              <a:t> Развитие воображения становится успешным в результате специальной работы по его активизации. В противном случае этот процесс может не привести к высокому уровню.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116156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ёнушка2\Pictures\МНОГО картинок\2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1686" y="1364343"/>
            <a:ext cx="9537896" cy="3759199"/>
          </a:xfrm>
          <a:noFill/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Спасибо за внимание!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2800" dirty="0" smtClean="0"/>
              <a:t>Удачи в развитии и воспитании детей!</a:t>
            </a:r>
            <a:endParaRPr lang="ru-RU" sz="28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050158675"/>
              </p:ext>
            </p:extLst>
          </p:nvPr>
        </p:nvGraphicFramePr>
        <p:xfrm>
          <a:off x="1223889" y="647114"/>
          <a:ext cx="9889588" cy="5627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90769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6099" y="337625"/>
            <a:ext cx="11296356" cy="1338775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Оценка развития психических процессов у детей проводилась с использованием комплекта материалов для </a:t>
            </a:r>
            <a:r>
              <a:rPr lang="ru-RU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экспресс-диагностики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Павловой Н.Н. и Руденко Л.Г.</a:t>
            </a:r>
            <a:b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Методики, используемые в данном комплекте позволяют выявить уровень интеллектуального развития, произвольности, особенности личностной сферы. </a:t>
            </a:r>
            <a:endParaRPr lang="ru-RU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20505" y="1905000"/>
            <a:ext cx="11141612" cy="4038600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 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Результаты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по каждому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субтесту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оценивались в баллах: 2 балла (высшая оценка), 1 балл (средняя), 0 баллов (низшая). После проведения диагностики по всем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субтестам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подсчитывалась общая сумма баллов. При количественной обработке полученные результаты условно делились на 3 уровня:</a:t>
            </a:r>
          </a:p>
          <a:p>
            <a:pPr algn="ctr">
              <a:buNone/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Высокий уровень – 16-20 баллов</a:t>
            </a:r>
          </a:p>
          <a:p>
            <a:pPr algn="ctr">
              <a:buNone/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Средний уровень – 10 - 15 баллов</a:t>
            </a:r>
          </a:p>
          <a:p>
            <a:pPr algn="ctr">
              <a:buNone/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Низкий уровень – 0 - 9 баллов</a:t>
            </a:r>
          </a:p>
          <a:p>
            <a:pPr>
              <a:buNone/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Из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21 обследуемого ребенка высокий уровень показали 4 детей, средний уровень 10  детей, низкий уровень  7 детей.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769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1445" y="464024"/>
            <a:ext cx="5677467" cy="9280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Выявление самооценки ребенка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923" t="5190" r="2516" b="4884"/>
          <a:stretch/>
        </p:blipFill>
        <p:spPr>
          <a:xfrm rot="5400000">
            <a:off x="6223378" y="1146414"/>
            <a:ext cx="5581936" cy="4217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05218" y="1282889"/>
            <a:ext cx="5862867" cy="527265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«Лесенка»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 нормой, если дети этого возраста ставят себя на ступеньку «очень хорошие» (6), «самые хорошие» (7) дети. Положение на любой из нижних ступенек (1,2,3) говорит не об адекватной оценке, а об отрицательном отношении к себе, неуверенности в собственных силах.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Признаком неблагополучия как в структуре личности ребенка, так и в его отношениях с близкими являются ответы, в которых все родные ставят его на нижние ступеньки.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помещение на низкую ступеньку воспитателем нормально и может служить доказательством адекватной, правильной самооценки, особенно, если ребенок плохо себя ведет и часто получает замечания от воспитательницы.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8313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71" t="17423" r="4699" b="16905"/>
          <a:stretch/>
        </p:blipFill>
        <p:spPr>
          <a:xfrm rot="5400000">
            <a:off x="7193859" y="1978277"/>
            <a:ext cx="5250780" cy="3488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9489" y="533400"/>
            <a:ext cx="10283483" cy="592015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осведомленность 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«Нелепицы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sz="half" idx="2"/>
          </p:nvPr>
        </p:nvSpPr>
        <p:spPr>
          <a:xfrm>
            <a:off x="3995225" y="1153551"/>
            <a:ext cx="3981157" cy="5205046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Выявление знаний </a:t>
            </a:r>
          </a:p>
          <a:p>
            <a:pPr algn="ctr">
              <a:buNone/>
            </a:pPr>
            <a:r>
              <a:rPr lang="ru-RU" sz="3600" dirty="0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об окружающем мире,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способности эмоционально откликаться на нелепость рисунка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Алёнушка2\Desktop\ФОТО 1\20161114_102517.jpg"/>
          <p:cNvPicPr>
            <a:picLocks noChangeAspect="1" noChangeArrowheads="1"/>
          </p:cNvPicPr>
          <p:nvPr/>
        </p:nvPicPr>
        <p:blipFill>
          <a:blip r:embed="rId3" cstate="print"/>
          <a:srcRect l="23697" t="7834" r="22824" b="21846"/>
          <a:stretch>
            <a:fillRect/>
          </a:stretch>
        </p:blipFill>
        <p:spPr bwMode="auto">
          <a:xfrm rot="5400000">
            <a:off x="144364" y="2268587"/>
            <a:ext cx="4326165" cy="3206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52016071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11" r="15643" b="-9849"/>
          <a:stretch/>
        </p:blipFill>
        <p:spPr>
          <a:xfrm rot="5400000">
            <a:off x="137160" y="441960"/>
            <a:ext cx="5532120" cy="5806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6776" y="807720"/>
            <a:ext cx="5691344" cy="640080"/>
          </a:xfrm>
          <a:noFill/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>
              <a:spcBef>
                <a:spcPct val="20000"/>
              </a:spcBef>
              <a:buClr>
                <a:srgbClr val="CCCC99"/>
              </a:buClr>
              <a:buSzPct val="70000"/>
            </a:pPr>
            <a:r>
              <a:rPr lang="ru-RU" sz="3600" b="1" dirty="0" smtClean="0">
                <a:solidFill>
                  <a:srgbClr val="002060"/>
                </a:solidFill>
              </a:rPr>
              <a:t>«Времена года»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274190" y="2331721"/>
            <a:ext cx="5134707" cy="2690446"/>
          </a:xfrm>
          <a:solidFill>
            <a:schemeClr val="accent3">
              <a:lumMod val="85000"/>
            </a:schemeClr>
          </a:solidFill>
        </p:spPr>
        <p:txBody>
          <a:bodyPr/>
          <a:lstStyle/>
          <a:p>
            <a:r>
              <a:rPr lang="ru-RU" sz="4000" dirty="0">
                <a:solidFill>
                  <a:srgbClr val="0070C0"/>
                </a:solidFill>
              </a:rPr>
              <a:t>выявление уровня </a:t>
            </a:r>
            <a:r>
              <a:rPr lang="ru-RU" sz="4000" dirty="0" err="1">
                <a:solidFill>
                  <a:srgbClr val="0070C0"/>
                </a:solidFill>
              </a:rPr>
              <a:t>сформированности</a:t>
            </a:r>
            <a:r>
              <a:rPr lang="ru-RU" sz="4000" dirty="0">
                <a:solidFill>
                  <a:srgbClr val="0070C0"/>
                </a:solidFill>
              </a:rPr>
              <a:t> представлений о временах года</a:t>
            </a:r>
            <a:br>
              <a:rPr lang="ru-RU" sz="4000" dirty="0">
                <a:solidFill>
                  <a:srgbClr val="0070C0"/>
                </a:solidFill>
              </a:rPr>
            </a:br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90590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ёнушка2\Pictures\МНОГО картинок\2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9771" y="1364343"/>
            <a:ext cx="8708572" cy="3759199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Возрастает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 внимания, развивается способность к его распределению и переключаемости.</a:t>
            </a:r>
            <a:b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Наблюдается переход от непроизвольного к произвольному вниманию.</a:t>
            </a:r>
            <a:b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внимания составляет в начале года 5-6 объектов, к концу года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6-7.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7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73" t="12106" r="4582" b="10627"/>
          <a:stretch/>
        </p:blipFill>
        <p:spPr>
          <a:xfrm rot="5400000">
            <a:off x="1831864" y="1580156"/>
            <a:ext cx="5030106" cy="4811150"/>
          </a:xfrm>
          <a:prstGeom prst="rect">
            <a:avLst/>
          </a:prstGeom>
          <a:solidFill>
            <a:srgbClr val="FCE0F8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590843" y="590551"/>
            <a:ext cx="8102991" cy="788084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«Найди такую же картинку»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Алёнушка2\Desktop\ФОТО 1\20161103_163255.jpg"/>
          <p:cNvPicPr>
            <a:picLocks noChangeAspect="1" noChangeArrowheads="1"/>
          </p:cNvPicPr>
          <p:nvPr/>
        </p:nvPicPr>
        <p:blipFill>
          <a:blip r:embed="rId3" cstate="print"/>
          <a:srcRect l="11328" t="20044" r="27411" b="75"/>
          <a:stretch>
            <a:fillRect/>
          </a:stretch>
        </p:blipFill>
        <p:spPr bwMode="auto">
          <a:xfrm rot="5400000">
            <a:off x="7078369" y="1005816"/>
            <a:ext cx="5894411" cy="4332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8475237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274320"/>
            <a:ext cx="3932767" cy="731521"/>
          </a:xfrm>
          <a:solidFill>
            <a:schemeClr val="accent3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  <a:buClr>
                <a:srgbClr val="CCCC99"/>
              </a:buClr>
              <a:buSzPct val="70000"/>
            </a:pPr>
            <a:r>
              <a:rPr lang="ru-RU" sz="4800" dirty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Память</a:t>
            </a:r>
            <a:endParaRPr lang="ru-RU" sz="4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59" t="793" r="3702" b="7585"/>
          <a:stretch/>
        </p:blipFill>
        <p:spPr>
          <a:xfrm rot="5400000">
            <a:off x="6332220" y="1226821"/>
            <a:ext cx="5760717" cy="44653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840318" y="899160"/>
            <a:ext cx="5484282" cy="4969828"/>
          </a:xfrm>
        </p:spPr>
        <p:txBody>
          <a:bodyPr/>
          <a:lstStyle/>
          <a:p>
            <a:r>
              <a:rPr lang="ru-RU" sz="2200" dirty="0">
                <a:solidFill>
                  <a:srgbClr val="DFDEF6"/>
                </a:solidFill>
                <a:ea typeface="+mj-ea"/>
                <a:cs typeface="+mj-cs"/>
              </a:rPr>
              <a:t/>
            </a:r>
            <a:br>
              <a:rPr lang="ru-RU" sz="2200" dirty="0">
                <a:solidFill>
                  <a:srgbClr val="DFDEF6"/>
                </a:solidFill>
                <a:ea typeface="+mj-ea"/>
                <a:cs typeface="+mj-cs"/>
              </a:rPr>
            </a:br>
            <a:r>
              <a:rPr lang="ru-RU" sz="2800" b="1" dirty="0">
                <a:ea typeface="+mj-ea"/>
                <a:cs typeface="+mj-cs"/>
              </a:rPr>
              <a:t>В возрасте 5-6 лет начинает формироваться произвольная память</a:t>
            </a:r>
            <a:r>
              <a:rPr lang="ru-RU" sz="2800" b="1" dirty="0" smtClean="0">
                <a:ea typeface="+mj-ea"/>
                <a:cs typeface="+mj-cs"/>
              </a:rPr>
              <a:t>.</a:t>
            </a:r>
          </a:p>
          <a:p>
            <a:r>
              <a:rPr lang="ru-RU" sz="2800" b="1" dirty="0">
                <a:ea typeface="+mj-ea"/>
                <a:cs typeface="+mj-cs"/>
              </a:rPr>
              <a:t/>
            </a:r>
            <a:br>
              <a:rPr lang="ru-RU" sz="2800" b="1" dirty="0">
                <a:ea typeface="+mj-ea"/>
                <a:cs typeface="+mj-cs"/>
              </a:rPr>
            </a:br>
            <a:r>
              <a:rPr lang="ru-RU" sz="2800" b="1" dirty="0">
                <a:ea typeface="+mj-ea"/>
                <a:cs typeface="+mj-cs"/>
              </a:rPr>
              <a:t>Ребенок способен при помощи образно-зрительной памяти запомнить 5-6 объектов</a:t>
            </a:r>
            <a:r>
              <a:rPr lang="ru-RU" sz="2800" b="1" dirty="0" smtClean="0">
                <a:ea typeface="+mj-ea"/>
                <a:cs typeface="+mj-cs"/>
              </a:rPr>
              <a:t>.</a:t>
            </a:r>
          </a:p>
          <a:p>
            <a:endParaRPr lang="ru-RU" sz="2800" b="1" dirty="0" smtClean="0">
              <a:ea typeface="+mj-ea"/>
              <a:cs typeface="+mj-cs"/>
            </a:endParaRPr>
          </a:p>
          <a:p>
            <a:r>
              <a:rPr lang="ru-RU" sz="2800" b="1" dirty="0" smtClean="0">
                <a:ea typeface="+mj-ea"/>
                <a:cs typeface="+mj-cs"/>
              </a:rPr>
              <a:t>Объем </a:t>
            </a:r>
            <a:r>
              <a:rPr lang="ru-RU" sz="2800" b="1" dirty="0">
                <a:ea typeface="+mj-ea"/>
                <a:cs typeface="+mj-cs"/>
              </a:rPr>
              <a:t>слуховой вербальной памяти составляет 5-6 слов. </a:t>
            </a:r>
            <a:r>
              <a:rPr lang="ru-RU" sz="1800" b="1" dirty="0">
                <a:solidFill>
                  <a:srgbClr val="000000"/>
                </a:solidFill>
                <a:ea typeface="+mj-ea"/>
                <a:cs typeface="+mj-cs"/>
              </a:rPr>
              <a:t/>
            </a:r>
            <a:br>
              <a:rPr lang="ru-RU" sz="1800" b="1" dirty="0">
                <a:solidFill>
                  <a:srgbClr val="000000"/>
                </a:solidFill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613260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tudio">
  <a:themeElements>
    <a:clrScheme name="Тема Office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Тема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gital Dots">
  <a:themeElements>
    <a:clrScheme name="Тема Office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TC104033919[[fn=Контур]]</Template>
  <TotalTime>1101</TotalTime>
  <Words>560</Words>
  <Application>Microsoft Office PowerPoint</Application>
  <PresentationFormat>Произвольный</PresentationFormat>
  <Paragraphs>55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Studio</vt:lpstr>
      <vt:lpstr>Digital Dots</vt:lpstr>
      <vt:lpstr>Damask</vt:lpstr>
      <vt:lpstr>Тема Office</vt:lpstr>
      <vt:lpstr>Трек</vt:lpstr>
      <vt:lpstr>Развитие психических процессов  у детей 5-6 лет (старшая группа) подготовила: педагог-психолог МБДОУ детский сад «Аленушка» Исупова Н.М. 2016 год</vt:lpstr>
      <vt:lpstr>Слайд 2</vt:lpstr>
      <vt:lpstr>Оценка развития психических процессов у детей проводилась с использованием комплекта материалов для экспресс-диагностики Павловой Н.Н. и Руденко Л.Г. Методики, используемые в данном комплекте позволяют выявить уровень интеллектуального развития, произвольности, особенности личностной сферы. </vt:lpstr>
      <vt:lpstr>Выявление самооценки ребенка</vt:lpstr>
      <vt:lpstr>Общая осведомленность «Нелепицы»</vt:lpstr>
      <vt:lpstr>«Времена года»</vt:lpstr>
      <vt:lpstr>Внимание Возрастает устойчивость внимания, развивается способность к его распределению и переключаемости. Наблюдается переход от непроизвольного к произвольному вниманию. Объем внимания составляет в начале года 5-6 объектов, к концу года 6-7. </vt:lpstr>
      <vt:lpstr>Слайд 8</vt:lpstr>
      <vt:lpstr>Память</vt:lpstr>
      <vt:lpstr>«Найди  «семью»»   (мышление)                «Найди семью»</vt:lpstr>
      <vt:lpstr>Мышление             </vt:lpstr>
      <vt:lpstr>  «Рыбка»   (мышление)</vt:lpstr>
      <vt:lpstr>«Рисунок человека»</vt:lpstr>
      <vt:lpstr>Речь </vt:lpstr>
      <vt:lpstr>«Последовательные картинки»</vt:lpstr>
      <vt:lpstr>«Разрезные картинки»  (4 части) (восприятие)    </vt:lpstr>
      <vt:lpstr>Воображение</vt:lpstr>
      <vt:lpstr>Спасибо за внимание!  Удачи в развитии и воспитании детей!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Каков Ваш ребёнок от 5 до 6 лет</dc:title>
  <dc:creator>Аленушка2</dc:creator>
  <cp:lastModifiedBy>Алёнушка2</cp:lastModifiedBy>
  <cp:revision>101</cp:revision>
  <dcterms:created xsi:type="dcterms:W3CDTF">2014-11-07T10:08:08Z</dcterms:created>
  <dcterms:modified xsi:type="dcterms:W3CDTF">2016-11-18T11:12:55Z</dcterms:modified>
</cp:coreProperties>
</file>