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theme/themeOverride15.xml" ContentType="application/vnd.openxmlformats-officedocument.themeOverride+xml"/>
  <Override PartName="/ppt/theme/themeOverride24.xml" ContentType="application/vnd.openxmlformats-officedocument.themeOverride+xml"/>
  <Override PartName="/ppt/theme/themeOverride26.xml" ContentType="application/vnd.openxmlformats-officedocument.themeOverr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heme/themeOverride13.xml" ContentType="application/vnd.openxmlformats-officedocument.themeOverride+xml"/>
  <Override PartName="/ppt/theme/themeOverride22.xml" ContentType="application/vnd.openxmlformats-officedocument.themeOverr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theme/themeOverride20.xml" ContentType="application/vnd.openxmlformats-officedocument.themeOverr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8.xml" ContentType="application/vnd.openxmlformats-officedocument.themeOverride+xml"/>
  <Override PartName="/ppt/theme/themeOverride27.xml" ContentType="application/vnd.openxmlformats-officedocument.themeOverride+xml"/>
  <Default Extension="gif" ContentType="image/gif"/>
  <Override PartName="/ppt/theme/themeOverride16.xml" ContentType="application/vnd.openxmlformats-officedocument.themeOverride+xml"/>
  <Override PartName="/ppt/theme/themeOverride25.xml" ContentType="application/vnd.openxmlformats-officedocument.themeOverride+xml"/>
  <Override PartName="/ppt/slides/slide8.xml" ContentType="application/vnd.openxmlformats-officedocument.presentationml.slide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Override19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876" r:id="rId2"/>
    <p:sldMasterId id="2147483972" r:id="rId3"/>
  </p:sldMasterIdLst>
  <p:sldIdLst>
    <p:sldId id="269" r:id="rId4"/>
    <p:sldId id="274" r:id="rId5"/>
    <p:sldId id="325" r:id="rId6"/>
    <p:sldId id="273" r:id="rId7"/>
    <p:sldId id="318" r:id="rId8"/>
    <p:sldId id="278" r:id="rId9"/>
    <p:sldId id="279" r:id="rId10"/>
    <p:sldId id="280" r:id="rId11"/>
    <p:sldId id="281" r:id="rId12"/>
    <p:sldId id="282" r:id="rId13"/>
    <p:sldId id="283" r:id="rId14"/>
    <p:sldId id="272" r:id="rId15"/>
    <p:sldId id="284" r:id="rId16"/>
    <p:sldId id="285" r:id="rId17"/>
    <p:sldId id="286" r:id="rId18"/>
    <p:sldId id="302" r:id="rId19"/>
    <p:sldId id="287" r:id="rId20"/>
    <p:sldId id="288" r:id="rId21"/>
    <p:sldId id="300" r:id="rId22"/>
    <p:sldId id="289" r:id="rId23"/>
    <p:sldId id="306" r:id="rId24"/>
    <p:sldId id="307" r:id="rId25"/>
    <p:sldId id="308" r:id="rId26"/>
    <p:sldId id="309" r:id="rId27"/>
    <p:sldId id="310" r:id="rId28"/>
    <p:sldId id="290" r:id="rId29"/>
    <p:sldId id="312" r:id="rId30"/>
    <p:sldId id="313" r:id="rId31"/>
    <p:sldId id="291" r:id="rId32"/>
    <p:sldId id="293" r:id="rId33"/>
    <p:sldId id="294" r:id="rId34"/>
    <p:sldId id="317" r:id="rId35"/>
    <p:sldId id="295" r:id="rId36"/>
    <p:sldId id="321" r:id="rId37"/>
    <p:sldId id="327" r:id="rId38"/>
    <p:sldId id="296" r:id="rId39"/>
    <p:sldId id="298" r:id="rId40"/>
    <p:sldId id="256" r:id="rId41"/>
    <p:sldId id="259" r:id="rId42"/>
    <p:sldId id="261" r:id="rId43"/>
    <p:sldId id="264" r:id="rId44"/>
    <p:sldId id="267" r:id="rId45"/>
    <p:sldId id="328" r:id="rId46"/>
    <p:sldId id="329" r:id="rId47"/>
    <p:sldId id="299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AB9"/>
    <a:srgbClr val="00FFFF"/>
    <a:srgbClr val="FF5050"/>
    <a:srgbClr val="BE1299"/>
    <a:srgbClr val="B61A3F"/>
    <a:srgbClr val="A8289F"/>
    <a:srgbClr val="9A339D"/>
    <a:srgbClr val="085858"/>
    <a:srgbClr val="F79C6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Экспресс-диагностика развития психических процессов </a:t>
            </a:r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 w="25400">
          <a:noFill/>
        </a:ln>
        <a:effectLst/>
        <a:sp3d/>
      </c:spPr>
    </c:sideWall>
    <c:backWall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сентябрь-октябрь 2017г.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сентябрь-октябрь 2017г.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dLbls>
            <c:dLbl>
              <c:idx val="0"/>
              <c:layout>
                <c:manualLayout>
                  <c:x val="2.5462962962963062E-2"/>
                  <c:y val="-7.2750482331544138E-17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сентябрь-октябрь 2017г.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dLbls>
          <c:showVal val="1"/>
        </c:dLbls>
        <c:shape val="cylinder"/>
        <c:axId val="64523264"/>
        <c:axId val="64549632"/>
        <c:axId val="0"/>
      </c:bar3DChart>
      <c:catAx>
        <c:axId val="645232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49632"/>
        <c:crosses val="autoZero"/>
        <c:auto val="1"/>
        <c:lblAlgn val="ctr"/>
        <c:lblOffset val="100"/>
      </c:catAx>
      <c:valAx>
        <c:axId val="645496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2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Freeform 50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3132" name="Group 60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3100" name="Freeform 28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1" name="Freeform 29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2" name="Freeform 30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129" name="Group 57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3103" name="Freeform 31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4" name="Freeform 32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5" name="Freeform 33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6" name="Freeform 34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7" name="Freeform 35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3131" name="Group 59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3109" name="Freeform 37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10" name="Freeform 38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11" name="Freeform 39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130" name="Group 58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3112" name="Freeform 40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3" name="Freeform 41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4" name="Freeform 42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5" name="Freeform 43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6" name="Freeform 44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117" name="Freeform 45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1" name="Freeform 4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1630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0947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582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268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5920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048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6016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414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3806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3025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6707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0251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6843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4837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1806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4485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5386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760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3053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7896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9636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357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Freeform 24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51" name="Freeform 27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3" name="Freeform 2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166" name="Group 142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161" name="Group 137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152" name="Group 128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3" name="Freeform 49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7" name="Freeform 5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80" name="Freeform 56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70" name="Freeform 46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4" name="Freeform 50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5" name="Freeform 51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150" name="Group 126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56" name="Freeform 32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9" name="Freeform 45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1" name="Freeform 47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2" name="Freeform 48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6" name="Freeform 52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8" name="Freeform 5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9" name="Freeform 5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81" name="Freeform 57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160" name="Group 136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52" name="Freeform 2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83" name="Freeform 5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65" name="Group 141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156" name="Group 132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54" name="Freeform 30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155" name="Group 131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55" name="Freeform 31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2" name="Freeform 38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3" name="Freeform 39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4" name="Freeform 40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5" name="Freeform 41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6" name="Freeform 42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7" name="Freeform 43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8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164" name="Line 140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13349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92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33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628800"/>
            <a:ext cx="2522240" cy="25922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Подготовила: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педагог-психолог МБДОУ детский сад «Аленушка»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Исупова Н.М.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362217"/>
            <a:ext cx="2592288" cy="57099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</a:rPr>
              <a:t>с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. Мужи 2017 год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5" r="3685"/>
          <a:stretch>
            <a:fillRect/>
          </a:stretch>
        </p:blipFill>
        <p:spPr>
          <a:xfrm rot="420000">
            <a:off x="3431889" y="1182234"/>
            <a:ext cx="4735256" cy="4032000"/>
          </a:xfr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="" xmlns:p14="http://schemas.microsoft.com/office/powerpoint/2010/main" val="37480617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ёнушка2\Desktop\фото сад 2017г\под.гр.2\P1250245.JPG"/>
          <p:cNvPicPr>
            <a:picLocks noChangeAspect="1" noChangeArrowheads="1"/>
          </p:cNvPicPr>
          <p:nvPr/>
        </p:nvPicPr>
        <p:blipFill>
          <a:blip r:embed="rId2" cstate="print"/>
          <a:srcRect l="1841" t="14287" r="10425" b="8163"/>
          <a:stretch>
            <a:fillRect/>
          </a:stretch>
        </p:blipFill>
        <p:spPr bwMode="auto">
          <a:xfrm>
            <a:off x="251520" y="1196752"/>
            <a:ext cx="8712968" cy="54726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00811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342900" lvl="0" algn="l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Ведущей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потребностью детей данного возраста является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общение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(преобладает личностное). Ведущей деятельностью остается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сюжетно-ролевая игра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980728"/>
            <a:ext cx="3744416" cy="568863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сюжетно-ролевых играх дошкольники седьмого года жизни начинают осваивать сложные взаимодействия людей, отражающие характерные значимые жизненные ситуации.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Игровые действия становятся более сложными, обретают особый смысл, который не всегда открывается взрослому.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Игровое пространство усложняется.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этом дошкольники оказываются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способными отслеживать поведение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партнеров по всему игровому пространству и менять свое поведение в зависимости от места в нем. 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9782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ёнушка2\Desktop\фото сад 2017г\под.гр.2\P1250246.JPG"/>
          <p:cNvPicPr>
            <a:picLocks noChangeAspect="1" noChangeArrowheads="1"/>
          </p:cNvPicPr>
          <p:nvPr/>
        </p:nvPicPr>
        <p:blipFill>
          <a:blip r:embed="rId2" cstate="print"/>
          <a:srcRect t="14390" r="4728" b="708"/>
          <a:stretch>
            <a:fillRect/>
          </a:stretch>
        </p:blipFill>
        <p:spPr bwMode="auto">
          <a:xfrm>
            <a:off x="827584" y="2204864"/>
            <a:ext cx="7128792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04088"/>
            <a:ext cx="8291264" cy="1143000"/>
          </a:xfrm>
          <a:noFill/>
        </p:spPr>
        <p:txBody>
          <a:bodyPr>
            <a:noAutofit/>
          </a:bodyPr>
          <a:lstStyle/>
          <a:p>
            <a:pPr indent="219075" algn="just">
              <a:lnSpc>
                <a:spcPct val="107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/>
              <a:t>Одной из важнейших особенностей данного возраста являет-</a:t>
            </a:r>
            <a:r>
              <a:rPr lang="ru-RU" sz="4000" dirty="0" err="1"/>
              <a:t>ся</a:t>
            </a:r>
            <a:r>
              <a:rPr lang="ru-RU" sz="4000" dirty="0"/>
              <a:t> проявление </a:t>
            </a:r>
            <a:r>
              <a:rPr lang="ru-RU" sz="4000" i="1" dirty="0"/>
              <a:t>произвольности </a:t>
            </a:r>
            <a:r>
              <a:rPr lang="ru-RU" sz="4000" dirty="0"/>
              <a:t>всех психических процессов.</a:t>
            </a:r>
            <a:br>
              <a:rPr lang="ru-RU" sz="4000" dirty="0"/>
            </a:br>
            <a:r>
              <a:rPr lang="ru-RU" sz="4000" dirty="0"/>
              <a:t> </a:t>
            </a:r>
            <a:br>
              <a:rPr lang="ru-RU" sz="4000" dirty="0"/>
            </a:b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Одной из важнейших особенностей данного возраста являет-</a:t>
            </a:r>
            <a:r>
              <a:rPr lang="ru-RU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проявление </a:t>
            </a:r>
            <a:r>
              <a:rPr lang="ru-RU" sz="40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произвольности 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психических процессов.</a:t>
            </a:r>
            <a:r>
              <a:rPr lang="ru-RU" sz="3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260648"/>
            <a:ext cx="4248472" cy="3240360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Одной из важнейших особенностей данного возраста является проявление </a:t>
            </a:r>
            <a:r>
              <a:rPr lang="ru-RU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произвольности</a:t>
            </a:r>
            <a:r>
              <a:rPr lang="ru-RU" sz="28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психических процессов</a:t>
            </a:r>
          </a:p>
          <a:p>
            <a:pPr indent="219075">
              <a:lnSpc>
                <a:spcPct val="107000"/>
              </a:lnSpc>
              <a:spcAft>
                <a:spcPts val="0"/>
              </a:spcAft>
            </a:pP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728946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22" t="39973" r="1720"/>
          <a:stretch/>
        </p:blipFill>
        <p:spPr>
          <a:xfrm>
            <a:off x="683568" y="620688"/>
            <a:ext cx="7560840" cy="56879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199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52400"/>
            <a:ext cx="5648796" cy="756320"/>
          </a:xfrm>
          <a:noFill/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Лесенка</a:t>
            </a:r>
            <a:r>
              <a:rPr lang="ru-RU" sz="3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(самооценка)</a:t>
            </a:r>
            <a:endParaRPr lang="ru-RU" sz="3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32" t="6344" r="6130"/>
          <a:stretch/>
        </p:blipFill>
        <p:spPr>
          <a:xfrm rot="5400000">
            <a:off x="1777635" y="1686861"/>
            <a:ext cx="5804281" cy="4248000"/>
          </a:xfrm>
        </p:spPr>
      </p:pic>
    </p:spTree>
    <p:extLst>
      <p:ext uri="{BB962C8B-B14F-4D97-AF65-F5344CB8AC3E}">
        <p14:creationId xmlns="" xmlns:p14="http://schemas.microsoft.com/office/powerpoint/2010/main" val="225386699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ёнушка2\Desktop\фото сад 2017г\под.гр.2\P1250257.JPG"/>
          <p:cNvPicPr>
            <a:picLocks noChangeAspect="1" noChangeArrowheads="1"/>
          </p:cNvPicPr>
          <p:nvPr/>
        </p:nvPicPr>
        <p:blipFill>
          <a:blip r:embed="rId2" cstate="print"/>
          <a:srcRect l="18285" t="7240" r="16746" b="-11292"/>
          <a:stretch>
            <a:fillRect/>
          </a:stretch>
        </p:blipFill>
        <p:spPr bwMode="auto">
          <a:xfrm>
            <a:off x="251520" y="881336"/>
            <a:ext cx="5580112" cy="5976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0995"/>
            <a:ext cx="7632848" cy="70772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Вырежи круг </a:t>
            </a:r>
            <a:r>
              <a:rPr lang="ru-RU" sz="3200" dirty="0" smtClean="0"/>
              <a:t>(мелкая моторика рук)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95" t="16188" r="23975" b="52312"/>
          <a:stretch/>
        </p:blipFill>
        <p:spPr>
          <a:xfrm>
            <a:off x="5076056" y="3284984"/>
            <a:ext cx="2983569" cy="2808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7126502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ёнушка2\Desktop\фото сад 2017г\под.гр.2\20171010_104224.jpg"/>
          <p:cNvPicPr>
            <a:picLocks noChangeAspect="1" noChangeArrowheads="1"/>
          </p:cNvPicPr>
          <p:nvPr/>
        </p:nvPicPr>
        <p:blipFill>
          <a:blip r:embed="rId3" cstate="print"/>
          <a:srcRect l="16162" r="6455"/>
          <a:stretch>
            <a:fillRect/>
          </a:stretch>
        </p:blipFill>
        <p:spPr bwMode="auto">
          <a:xfrm rot="5400000">
            <a:off x="-288744" y="944928"/>
            <a:ext cx="5040560" cy="36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00995"/>
            <a:ext cx="4608512" cy="531623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Домик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2700" dirty="0" smtClean="0">
                <a:solidFill>
                  <a:schemeClr val="bg1"/>
                </a:solidFill>
              </a:rPr>
              <a:t>(внимание)</a:t>
            </a:r>
            <a:br>
              <a:rPr lang="ru-RU" sz="2700" dirty="0" smtClean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Увеличивается устойчивость внимания — 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20-25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минут, объем внимания составляет </a:t>
            </a:r>
            <a:r>
              <a:rPr lang="ru-RU" sz="2800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7-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8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предметов. Ребенок 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может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видеть двойственные изображения </a:t>
            </a:r>
            <a:endParaRPr lang="ru-RU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95936" y="692696"/>
            <a:ext cx="4824536" cy="5472608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504108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ёнушка2\Desktop\фото сад 2017г\под.гр.2\20171012_091344.jpg"/>
          <p:cNvPicPr>
            <a:picLocks noChangeAspect="1" noChangeArrowheads="1"/>
          </p:cNvPicPr>
          <p:nvPr/>
        </p:nvPicPr>
        <p:blipFill>
          <a:blip r:embed="rId3" cstate="print"/>
          <a:srcRect l="9285" t="-5264" r="2268" b="-1203"/>
          <a:stretch>
            <a:fillRect/>
          </a:stretch>
        </p:blipFill>
        <p:spPr bwMode="auto">
          <a:xfrm rot="5400000">
            <a:off x="4066153" y="1126535"/>
            <a:ext cx="5835789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23528" y="188640"/>
            <a:ext cx="2520280" cy="100811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Домик</a:t>
            </a:r>
            <a:r>
              <a:rPr lang="ru-RU" sz="3200" dirty="0" smtClean="0"/>
              <a:t>                                                   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099" name="Picture 3" descr="C:\Users\Алёнушка2\Desktop\фото сад 2017г\под.гр.2\20171006_102400.jpg"/>
          <p:cNvPicPr>
            <a:picLocks noChangeAspect="1" noChangeArrowheads="1"/>
          </p:cNvPicPr>
          <p:nvPr/>
        </p:nvPicPr>
        <p:blipFill>
          <a:blip r:embed="rId4" cstate="print"/>
          <a:srcRect l="9805" r="7471"/>
          <a:stretch>
            <a:fillRect/>
          </a:stretch>
        </p:blipFill>
        <p:spPr bwMode="auto">
          <a:xfrm rot="5400000">
            <a:off x="-674009" y="1114169"/>
            <a:ext cx="5811058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26" t="61354" r="14677" b="3509"/>
          <a:stretch/>
        </p:blipFill>
        <p:spPr bwMode="auto">
          <a:xfrm>
            <a:off x="2771800" y="3977680"/>
            <a:ext cx="3544417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3222188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48" t="17377" r="1047" b="56218"/>
          <a:stretch/>
        </p:blipFill>
        <p:spPr>
          <a:xfrm>
            <a:off x="347531" y="260648"/>
            <a:ext cx="8400934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2780928"/>
            <a:ext cx="2232248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10 слов (память)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Алёнушка2\Desktop\фото сад 2017г\под.гр.2\20171005_164147.jpg"/>
          <p:cNvPicPr>
            <a:picLocks noChangeAspect="1" noChangeArrowheads="1"/>
          </p:cNvPicPr>
          <p:nvPr/>
        </p:nvPicPr>
        <p:blipFill>
          <a:blip r:embed="rId3" cstate="print"/>
          <a:srcRect l="13668" r="16855"/>
          <a:stretch>
            <a:fillRect/>
          </a:stretch>
        </p:blipFill>
        <p:spPr bwMode="auto">
          <a:xfrm rot="5400000">
            <a:off x="1133420" y="1899028"/>
            <a:ext cx="4392488" cy="356400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117099370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675455"/>
            <a:ext cx="6552728" cy="1800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Закончи предложение</a:t>
            </a:r>
            <a:br>
              <a:rPr lang="ru-RU" sz="2400" b="1" dirty="0" smtClean="0"/>
            </a:br>
            <a:r>
              <a:rPr lang="ru-RU" sz="2400" dirty="0" smtClean="0"/>
              <a:t> (словесно-логическое мышление)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5" t="67372" r="25893" b="9008"/>
          <a:stretch/>
        </p:blipFill>
        <p:spPr>
          <a:xfrm>
            <a:off x="323528" y="1556792"/>
            <a:ext cx="8256328" cy="37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9309713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5" y="188641"/>
            <a:ext cx="9036496" cy="6135960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 по-прежнему является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наглядно-образное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но к концу дошкольного возраста начинает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формироваться 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словесно-логическое мышление</a:t>
            </a: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развитие умения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оперировать словами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понимать логику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рассуждений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здесь обязательно потребуется помощь взрослых, так как известна нелогичность детских рассуждений при сравнении, например, величины и количества предметов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развитие понятий. Полностью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словесно-логическое,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понятийное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абстрактное,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к подростковому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возрасту. 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60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844824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dirty="0" smtClean="0">
                <a:solidFill>
                  <a:srgbClr val="002060"/>
                </a:solidFill>
              </a:rPr>
              <a:t>Группа</a:t>
            </a:r>
            <a:r>
              <a:rPr lang="ru-RU" sz="2400" b="1" dirty="0" smtClean="0">
                <a:solidFill>
                  <a:srgbClr val="002060"/>
                </a:solidFill>
              </a:rPr>
              <a:t>:</a:t>
            </a:r>
            <a:r>
              <a:rPr lang="ru-RU" sz="2400" b="1" dirty="0" smtClean="0"/>
              <a:t> </a:t>
            </a:r>
            <a:r>
              <a:rPr lang="ru-RU" sz="2400" dirty="0" smtClean="0"/>
              <a:t>подготовительная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>
                <a:solidFill>
                  <a:srgbClr val="002060"/>
                </a:solidFill>
              </a:rPr>
              <a:t>Воспитатели:</a:t>
            </a:r>
            <a:r>
              <a:rPr lang="ru-RU" sz="2400" dirty="0" smtClean="0"/>
              <a:t> </a:t>
            </a:r>
            <a:r>
              <a:rPr lang="ru-RU" sz="2400" b="1" dirty="0" err="1" smtClean="0"/>
              <a:t>Тасьманова</a:t>
            </a:r>
            <a:r>
              <a:rPr lang="ru-RU" sz="2400" b="1" dirty="0" smtClean="0"/>
              <a:t> О.Р., Баженова Т.А.</a:t>
            </a:r>
            <a:br>
              <a:rPr lang="ru-RU" sz="2400" b="1" dirty="0" smtClean="0"/>
            </a:br>
            <a:r>
              <a:rPr lang="ru-RU" sz="2400" dirty="0" smtClean="0">
                <a:solidFill>
                  <a:srgbClr val="002060"/>
                </a:solidFill>
              </a:rPr>
              <a:t>Количество детей: </a:t>
            </a:r>
            <a:r>
              <a:rPr lang="ru-RU" sz="2400" b="1" dirty="0" smtClean="0"/>
              <a:t>15</a:t>
            </a:r>
            <a:r>
              <a:rPr lang="ru-RU" sz="2400" dirty="0" smtClean="0"/>
              <a:t> человек</a:t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539552" y="1484784"/>
          <a:ext cx="806489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38925156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186" r="10676"/>
          <a:stretch>
            <a:fillRect/>
          </a:stretch>
        </p:blipFill>
        <p:spPr bwMode="auto">
          <a:xfrm rot="5400000">
            <a:off x="28092" y="1996244"/>
            <a:ext cx="468052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404664"/>
            <a:ext cx="7704857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4-ый лишний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(образно-логическое мышление)</a:t>
            </a:r>
            <a:endParaRPr lang="ru-RU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75" t="4191" r="15351" b="28756"/>
          <a:stretch/>
        </p:blipFill>
        <p:spPr>
          <a:xfrm rot="10800000">
            <a:off x="3419872" y="3212976"/>
            <a:ext cx="5227498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26184951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912" r="15128"/>
          <a:stretch>
            <a:fillRect/>
          </a:stretch>
        </p:blipFill>
        <p:spPr bwMode="auto">
          <a:xfrm rot="5400000">
            <a:off x="4070232" y="1122456"/>
            <a:ext cx="5431568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4258816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4-ый лишний</a:t>
            </a:r>
            <a:r>
              <a:rPr lang="ru-RU" sz="3600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1">
                    <a:lumMod val="75000"/>
                  </a:schemeClr>
                </a:solidFill>
              </a:rPr>
              <a:t> (образно-логическое мышление)</a:t>
            </a:r>
            <a:endParaRPr lang="ru-RU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08" t="13472" r="11159" b="9425"/>
          <a:stretch/>
        </p:blipFill>
        <p:spPr>
          <a:xfrm rot="10800000">
            <a:off x="251520" y="3284984"/>
            <a:ext cx="5903913" cy="3384550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221254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9211" r="14001"/>
          <a:stretch>
            <a:fillRect/>
          </a:stretch>
        </p:blipFill>
        <p:spPr bwMode="auto">
          <a:xfrm rot="5400000">
            <a:off x="-523884" y="1108060"/>
            <a:ext cx="6374824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704088"/>
            <a:ext cx="3312368" cy="21488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4-ый лишний</a:t>
            </a:r>
            <a:r>
              <a:rPr lang="ru-RU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(образно-логическое мышление)</a:t>
            </a:r>
            <a:endParaRPr lang="ru-RU" sz="3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64" t="13732" r="20075" b="20612"/>
          <a:stretch/>
        </p:blipFill>
        <p:spPr>
          <a:xfrm rot="10800000">
            <a:off x="2987824" y="3284984"/>
            <a:ext cx="5976664" cy="3384376"/>
          </a:xfrm>
          <a:prstGeom prst="rect">
            <a:avLst/>
          </a:prstGeom>
          <a:ln w="57150">
            <a:solidFill>
              <a:schemeClr val="bg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34130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2437" t="9736" r="17455"/>
          <a:stretch>
            <a:fillRect/>
          </a:stretch>
        </p:blipFill>
        <p:spPr bwMode="auto">
          <a:xfrm rot="5400000">
            <a:off x="215255" y="224904"/>
            <a:ext cx="4608512" cy="46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332656"/>
            <a:ext cx="3312368" cy="2232248"/>
          </a:xfrm>
          <a:solidFill>
            <a:srgbClr val="FF0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4-ый лишний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(образно-логическое мышление)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75" t="15077" r="11414" b="8091"/>
          <a:stretch/>
        </p:blipFill>
        <p:spPr>
          <a:xfrm rot="10800000">
            <a:off x="3059832" y="2924944"/>
            <a:ext cx="5808446" cy="3672000"/>
          </a:xfrm>
          <a:prstGeom prst="rect">
            <a:avLst/>
          </a:prstGeom>
          <a:ln w="57150">
            <a:solidFill>
              <a:srgbClr val="08585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88037872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ёнушка2\Desktop\фото сад 2017г\под.гр.2\20171009_173117.jpg"/>
          <p:cNvPicPr>
            <a:picLocks noChangeAspect="1" noChangeArrowheads="1"/>
          </p:cNvPicPr>
          <p:nvPr/>
        </p:nvPicPr>
        <p:blipFill>
          <a:blip r:embed="rId3" cstate="print"/>
          <a:srcRect l="19082" t="16412" r="23672"/>
          <a:stretch>
            <a:fillRect/>
          </a:stretch>
        </p:blipFill>
        <p:spPr bwMode="auto">
          <a:xfrm rot="5400000">
            <a:off x="-171566" y="755742"/>
            <a:ext cx="5598188" cy="460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60648"/>
            <a:ext cx="3816424" cy="3024336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2"/>
                </a:solidFill>
              </a:rPr>
              <a:t>4-ый лишний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>
                <a:solidFill>
                  <a:srgbClr val="0070C0"/>
                </a:solidFill>
              </a:rPr>
              <a:t>(образно-логическое мышление)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46" t="14513" r="13657" b="11519"/>
          <a:stretch/>
        </p:blipFill>
        <p:spPr>
          <a:xfrm rot="10800000">
            <a:off x="3131840" y="3284984"/>
            <a:ext cx="5544617" cy="3312368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7500231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3"/>
            <a:ext cx="6768752" cy="1224137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4-ый лишний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FFFF00"/>
                </a:solidFill>
              </a:rPr>
              <a:t> (образно-логическое мышление)</a:t>
            </a:r>
            <a:endParaRPr lang="ru-RU" sz="31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866" t="8092" r="16983" b="17870"/>
          <a:stretch/>
        </p:blipFill>
        <p:spPr>
          <a:xfrm rot="10800000">
            <a:off x="1691680" y="1628800"/>
            <a:ext cx="2932387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65" t="8092" r="55789" b="17870"/>
          <a:stretch/>
        </p:blipFill>
        <p:spPr>
          <a:xfrm rot="10800000">
            <a:off x="4644008" y="1628800"/>
            <a:ext cx="2819584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96865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504056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002060"/>
                </a:solidFill>
              </a:rPr>
              <a:t>Последовательные картинки</a:t>
            </a:r>
            <a:endParaRPr lang="ru-RU" sz="31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547260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800" b="1" dirty="0" smtClean="0">
                <a:solidFill>
                  <a:srgbClr val="002060"/>
                </a:solidFill>
              </a:rPr>
              <a:t>Мышление. </a:t>
            </a:r>
            <a:r>
              <a:rPr lang="ru-RU" sz="3800" dirty="0" smtClean="0"/>
              <a:t>Старший </a:t>
            </a:r>
            <a:r>
              <a:rPr lang="ru-RU" sz="3800" dirty="0"/>
              <a:t>дошкольник может устанавливать </a:t>
            </a:r>
            <a:r>
              <a:rPr lang="ru-RU" sz="3800" dirty="0" smtClean="0"/>
              <a:t>причинно-следственные </a:t>
            </a:r>
            <a:r>
              <a:rPr lang="ru-RU" sz="3800" dirty="0"/>
              <a:t>связи, находить решения проблемных ситуаций. Может делать исключения на основе всех изученных обобщений, </a:t>
            </a:r>
            <a:r>
              <a:rPr lang="ru-RU" sz="3800" dirty="0" smtClean="0"/>
              <a:t>выстраивать </a:t>
            </a:r>
            <a:r>
              <a:rPr lang="ru-RU" sz="3800" dirty="0"/>
              <a:t>серию из 6 — 8 последовательных </a:t>
            </a:r>
            <a:r>
              <a:rPr lang="ru-RU" sz="3800" dirty="0" smtClean="0"/>
              <a:t>картинок. </a:t>
            </a:r>
          </a:p>
          <a:p>
            <a:pPr>
              <a:lnSpc>
                <a:spcPct val="120000"/>
              </a:lnSpc>
            </a:pPr>
            <a:r>
              <a:rPr lang="ru-RU" sz="3800" b="1" dirty="0">
                <a:solidFill>
                  <a:srgbClr val="002060"/>
                </a:solidFill>
              </a:rPr>
              <a:t>Речь.</a:t>
            </a:r>
            <a:r>
              <a:rPr lang="ru-RU" sz="3800" dirty="0">
                <a:solidFill>
                  <a:srgbClr val="002060"/>
                </a:solidFill>
              </a:rPr>
              <a:t> </a:t>
            </a:r>
            <a:r>
              <a:rPr lang="ru-RU" sz="3800" dirty="0"/>
              <a:t>Продолжают развиваться звуковая сторона речи, </a:t>
            </a:r>
            <a:r>
              <a:rPr lang="ru-RU" sz="3800" dirty="0" smtClean="0"/>
              <a:t>грамматический </a:t>
            </a:r>
            <a:r>
              <a:rPr lang="ru-RU" sz="3800" dirty="0"/>
              <a:t>строй, лексика, связная речь</a:t>
            </a:r>
            <a:r>
              <a:rPr lang="ru-RU" sz="38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ru-RU" sz="3800" dirty="0" smtClean="0"/>
              <a:t> </a:t>
            </a:r>
            <a:r>
              <a:rPr lang="ru-RU" sz="3800" dirty="0"/>
              <a:t>В высказываниях детей отражаются как все более богатый словарный запас, так и </a:t>
            </a:r>
            <a:r>
              <a:rPr lang="ru-RU" sz="3800" dirty="0" smtClean="0"/>
              <a:t>характер </a:t>
            </a:r>
            <a:r>
              <a:rPr lang="ru-RU" sz="3800" dirty="0"/>
              <a:t>обобщений, формирующихся в этом возрасте</a:t>
            </a:r>
            <a:r>
              <a:rPr lang="ru-RU" sz="38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ru-RU" sz="3800" dirty="0" smtClean="0"/>
              <a:t> </a:t>
            </a:r>
            <a:r>
              <a:rPr lang="ru-RU" sz="3800" dirty="0"/>
              <a:t>Дети </a:t>
            </a:r>
            <a:r>
              <a:rPr lang="ru-RU" sz="3800" dirty="0" smtClean="0"/>
              <a:t>начинают </a:t>
            </a:r>
            <a:r>
              <a:rPr lang="ru-RU" sz="3800" dirty="0"/>
              <a:t>активно употреблять обобщающие существительные, </a:t>
            </a:r>
            <a:r>
              <a:rPr lang="ru-RU" sz="3800" dirty="0" smtClean="0"/>
              <a:t>синонимы</a:t>
            </a:r>
            <a:r>
              <a:rPr lang="ru-RU" sz="3800" dirty="0"/>
              <a:t>, антонимы, прилагательные и т.д</a:t>
            </a:r>
            <a:r>
              <a:rPr lang="ru-RU" sz="3800" dirty="0" smtClean="0"/>
              <a:t>.</a:t>
            </a:r>
          </a:p>
          <a:p>
            <a:pPr algn="r">
              <a:lnSpc>
                <a:spcPct val="120000"/>
              </a:lnSpc>
            </a:pPr>
            <a:r>
              <a:rPr lang="ru-RU" sz="3800" dirty="0" smtClean="0"/>
              <a:t> </a:t>
            </a:r>
            <a:r>
              <a:rPr lang="ru-RU" sz="3800" dirty="0"/>
              <a:t>В результате правильно организованной образовательной </a:t>
            </a:r>
            <a:r>
              <a:rPr lang="ru-RU" sz="3800" dirty="0" smtClean="0"/>
              <a:t>  работы </a:t>
            </a:r>
            <a:r>
              <a:rPr lang="ru-RU" sz="3800" dirty="0"/>
              <a:t>у детей оказываются хорошо </a:t>
            </a:r>
            <a:r>
              <a:rPr lang="ru-RU" sz="3800" dirty="0" smtClean="0"/>
              <a:t>развиты </a:t>
            </a:r>
            <a:r>
              <a:rPr lang="ru-RU" sz="3800" dirty="0"/>
              <a:t>диалогическая и некоторые виды </a:t>
            </a:r>
            <a:r>
              <a:rPr lang="ru-RU" sz="3800" dirty="0" smtClean="0"/>
              <a:t>монологической </a:t>
            </a:r>
            <a:r>
              <a:rPr lang="ru-RU" sz="3800" dirty="0"/>
              <a:t>речи. 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304598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63" t="12283" r="9052" b="29046"/>
          <a:stretch/>
        </p:blipFill>
        <p:spPr>
          <a:xfrm rot="10800000">
            <a:off x="1979712" y="2348880"/>
            <a:ext cx="5490002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39" t="9489" r="6688" b="29046"/>
          <a:stretch/>
        </p:blipFill>
        <p:spPr>
          <a:xfrm rot="10800000">
            <a:off x="251520" y="260648"/>
            <a:ext cx="5290366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1" t="6696" r="1962" b="31839"/>
          <a:stretch/>
        </p:blipFill>
        <p:spPr>
          <a:xfrm rot="10800000">
            <a:off x="3275856" y="4365104"/>
            <a:ext cx="5440088" cy="2196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11958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76" t="6957" r="4487" b="27649"/>
          <a:stretch/>
        </p:blipFill>
        <p:spPr>
          <a:xfrm rot="10800000">
            <a:off x="899592" y="836712"/>
            <a:ext cx="5176026" cy="2160000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5" t="3901" r="4327" b="29046"/>
          <a:stretch/>
        </p:blipFill>
        <p:spPr>
          <a:xfrm rot="10800000">
            <a:off x="2195736" y="3573016"/>
            <a:ext cx="5123998" cy="2196000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05086876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63272" cy="93610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Найди недостающее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100" dirty="0" smtClean="0"/>
              <a:t> (логическое мышление)  </a:t>
            </a: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84" t="14347" b="51203"/>
          <a:stretch/>
        </p:blipFill>
        <p:spPr>
          <a:xfrm>
            <a:off x="116267" y="1556792"/>
            <a:ext cx="8777794" cy="4392000"/>
          </a:xfrm>
        </p:spPr>
      </p:pic>
    </p:spTree>
    <p:extLst>
      <p:ext uri="{BB962C8B-B14F-4D97-AF65-F5344CB8AC3E}">
        <p14:creationId xmlns="" xmlns:p14="http://schemas.microsoft.com/office/powerpoint/2010/main" val="2935668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5800" y="260648"/>
            <a:ext cx="6870700" cy="432048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Оценка результатов: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836712"/>
            <a:ext cx="8280920" cy="5688632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Оценка развития психических процессов у детей проводилась с использованием комплекта материалов для </a:t>
            </a:r>
            <a:r>
              <a:rPr lang="ru-RU" sz="2000" dirty="0" err="1" smtClean="0">
                <a:solidFill>
                  <a:schemeClr val="bg2">
                    <a:lumMod val="75000"/>
                  </a:schemeClr>
                </a:solidFill>
              </a:rPr>
              <a:t>экспресс-диагностики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 Павловой Н.Н. и Руденко Л.Г.</a:t>
            </a:r>
          </a:p>
          <a:p>
            <a:pPr>
              <a:buNone/>
            </a:pP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Методики, используемые в данном комплекте позволяют выявить уровень интеллектуального развития, произвольности, особенности личностной сферы.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Результаты по каждому </a:t>
            </a:r>
            <a:r>
              <a:rPr lang="ru-RU" sz="2400" dirty="0" err="1" smtClean="0">
                <a:solidFill>
                  <a:schemeClr val="bg2">
                    <a:lumMod val="75000"/>
                  </a:schemeClr>
                </a:solidFill>
              </a:rPr>
              <a:t>субтесту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 оценивались в баллах: 2 балла (высшая оценка), 1 балл (средняя), 0 баллов (низшая).</a:t>
            </a:r>
          </a:p>
          <a:p>
            <a:pPr>
              <a:buNone/>
            </a:pP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После проведения диагностики по всем </a:t>
            </a:r>
            <a:r>
              <a:rPr lang="ru-RU" sz="2000" dirty="0" err="1" smtClean="0">
                <a:solidFill>
                  <a:schemeClr val="bg2">
                    <a:lumMod val="75000"/>
                  </a:schemeClr>
                </a:solidFill>
              </a:rPr>
              <a:t>субтестам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 подсчитывалась общая сумма баллов.</a:t>
            </a:r>
          </a:p>
          <a:p>
            <a:pPr>
              <a:buNone/>
            </a:pP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 При количественной обработке полученные результаты условно делились на 3 уровня: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Высокий уровень – 20 - 24 балла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Средний уровень – 12 - 19 баллов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Низкий уровень – 0 - 11 баллов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102460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112568" cy="468052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Рисунок человека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951" t="13035" r="4326" b="16147"/>
          <a:stretch/>
        </p:blipFill>
        <p:spPr>
          <a:xfrm rot="5400000">
            <a:off x="4022967" y="1961809"/>
            <a:ext cx="5130514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980728"/>
            <a:ext cx="4320480" cy="4505672"/>
          </a:xfrm>
        </p:spPr>
        <p:txBody>
          <a:bodyPr/>
          <a:lstStyle/>
          <a:p>
            <a:r>
              <a:rPr lang="ru-RU" dirty="0" smtClean="0"/>
              <a:t>Уровень развития тонкой моторики;</a:t>
            </a:r>
          </a:p>
          <a:p>
            <a:r>
              <a:rPr lang="ru-RU" dirty="0" smtClean="0"/>
              <a:t>Составление общего представления об интеллекте ребенка в целом, о его личностных особенностях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615778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88" t="3900" r="12201" b="6695"/>
          <a:stretch/>
        </p:blipFill>
        <p:spPr>
          <a:xfrm rot="10800000">
            <a:off x="0" y="3618000"/>
            <a:ext cx="4809375" cy="324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416824" cy="3284984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Разрезные картинки</a:t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Восприятие 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продолжает развиваться. Однако и у детей </a:t>
            </a:r>
            <a: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данного 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возраста могут встречаться ошибки в тех случаях, когда нужно одновременно </a:t>
            </a:r>
            <a: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учитывать</a:t>
            </a:r>
            <a:b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несколько </a:t>
            </a:r>
            <a: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различных</a:t>
            </a:r>
            <a:b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признаков </a:t>
            </a:r>
            <a:endParaRPr lang="ru-RU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08" t="10191" r="13009" b="14347"/>
          <a:stretch/>
        </p:blipFill>
        <p:spPr>
          <a:xfrm rot="10800000">
            <a:off x="4283968" y="2276872"/>
            <a:ext cx="4579827" cy="2772000"/>
          </a:xfrm>
        </p:spPr>
      </p:pic>
    </p:spTree>
    <p:extLst>
      <p:ext uri="{BB962C8B-B14F-4D97-AF65-F5344CB8AC3E}">
        <p14:creationId xmlns="" xmlns:p14="http://schemas.microsoft.com/office/powerpoint/2010/main" val="2950286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ёнушка2\Desktop\фото сад 2017г\под.гр.2\20171016_165221.jpg"/>
          <p:cNvPicPr>
            <a:picLocks noChangeAspect="1" noChangeArrowheads="1"/>
          </p:cNvPicPr>
          <p:nvPr/>
        </p:nvPicPr>
        <p:blipFill>
          <a:blip r:embed="rId3" cstate="print"/>
          <a:srcRect l="18504"/>
          <a:stretch>
            <a:fillRect/>
          </a:stretch>
        </p:blipFill>
        <p:spPr bwMode="auto">
          <a:xfrm rot="5147517">
            <a:off x="-232892" y="1206458"/>
            <a:ext cx="5308484" cy="3672000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119" t="12673" r="5673" b="13807"/>
          <a:stretch/>
        </p:blipFill>
        <p:spPr>
          <a:xfrm rot="6225817">
            <a:off x="3356681" y="1836007"/>
            <a:ext cx="5815012" cy="33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3374334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63272" cy="936104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На что это похоже? </a:t>
            </a:r>
            <a:r>
              <a:rPr lang="ru-RU" sz="3600" dirty="0" smtClean="0">
                <a:solidFill>
                  <a:srgbClr val="FFFF00"/>
                </a:solidFill>
              </a:rPr>
              <a:t>(воображение)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и младший школьный возрасты характеризуются активизацией функции воображения— вначале воссоздающего (позволявшего в более раннем возрасте представлять сказочные образы), а затем и творческого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которому создается принципиально новый образ). </a:t>
            </a:r>
          </a:p>
        </p:txBody>
      </p:sp>
    </p:spTree>
    <p:extLst>
      <p:ext uri="{BB962C8B-B14F-4D97-AF65-F5344CB8AC3E}">
        <p14:creationId xmlns="" xmlns:p14="http://schemas.microsoft.com/office/powerpoint/2010/main" val="51190678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лёнушка2\Desktop\фото сад 2017г\под.гр.2\20171009_10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27575" y="1711751"/>
            <a:ext cx="6322190" cy="356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63272" cy="36004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На что это похоже? </a:t>
            </a:r>
            <a:r>
              <a:rPr lang="ru-RU" sz="3600" dirty="0" smtClean="0">
                <a:solidFill>
                  <a:schemeClr val="accent5">
                    <a:lumMod val="25000"/>
                  </a:schemeClr>
                </a:solidFill>
              </a:rPr>
              <a:t>(воображение)</a:t>
            </a:r>
            <a:endParaRPr lang="ru-RU" sz="36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2051" name="Picture 3" descr="C:\Users\Алёнушка2\Desktop\для диаг\20161031_144928.jpg"/>
          <p:cNvPicPr>
            <a:picLocks noChangeAspect="1" noChangeArrowheads="1"/>
          </p:cNvPicPr>
          <p:nvPr/>
        </p:nvPicPr>
        <p:blipFill>
          <a:blip r:embed="rId3" cstate="print"/>
          <a:srcRect l="20694" t="21725" r="23561" b="29581"/>
          <a:stretch>
            <a:fillRect/>
          </a:stretch>
        </p:blipFill>
        <p:spPr bwMode="auto">
          <a:xfrm rot="16200000">
            <a:off x="2868571" y="1604037"/>
            <a:ext cx="3874698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Алёнушка2\Desktop\для диаг\20161031_14493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8219" t="12182" r="23613" b="25237"/>
          <a:stretch>
            <a:fillRect/>
          </a:stretch>
        </p:blipFill>
        <p:spPr bwMode="auto">
          <a:xfrm rot="10800000">
            <a:off x="5868144" y="692696"/>
            <a:ext cx="275131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Алёнушка2\Desktop\для диаг\20161031_144944.jpg"/>
          <p:cNvPicPr>
            <a:picLocks noChangeAspect="1" noChangeArrowheads="1"/>
          </p:cNvPicPr>
          <p:nvPr/>
        </p:nvPicPr>
        <p:blipFill>
          <a:blip r:embed="rId5" cstate="print"/>
          <a:srcRect l="15537" t="11812" r="8996" b="25188"/>
          <a:stretch>
            <a:fillRect/>
          </a:stretch>
        </p:blipFill>
        <p:spPr bwMode="auto">
          <a:xfrm>
            <a:off x="4067944" y="4437112"/>
            <a:ext cx="4437000" cy="20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11906780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416824" cy="576064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Запрещенные слова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(произвольность)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5343872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концу дошкольного периода (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лет) у ребенка появляются произвольные формы психической активности. Он уже умеет рассматривать предметы, может вести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наблюдение, возникает произвольное внимание, и в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элементы произвольной памяти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роизвольная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проявляется в ситуациях, когда ребенок самостоятельно ставит цель; запомнить и вспомнить. Можно с уверенностью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развитие произвольной памяти начинается с того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ребенок самостоятельно выделил задачу на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запоминание.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елание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запомнить следует всячески поощрять, это залог успешного развития не только памяти, но и других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способностей: восприятия, внимания, мышления, воображения. Появление произвольной памяти способствует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культурной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(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опосредованной) памяти — наиболее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продуктивной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запоминания.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8570464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84" t="58640" b="3629"/>
          <a:stretch/>
        </p:blipFill>
        <p:spPr>
          <a:xfrm>
            <a:off x="251520" y="188640"/>
            <a:ext cx="8712968" cy="64087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2928" cy="1296144"/>
          </a:xfrm>
          <a:noFill/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</a:rPr>
              <a:t>оценка умения ребенка выполнять задания взрослого и способность самостоятельно выполнить задание по зрительно воспринимаемому образцу</a:t>
            </a:r>
            <a:endParaRPr lang="ru-RU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5" name="Picture 2" descr="C:\Users\Алёнушка2\Desktop\для диаг\20161031_150240.jpg"/>
          <p:cNvPicPr>
            <a:picLocks noChangeAspect="1" noChangeArrowheads="1"/>
          </p:cNvPicPr>
          <p:nvPr/>
        </p:nvPicPr>
        <p:blipFill>
          <a:blip r:embed="rId3" cstate="print"/>
          <a:srcRect l="53290" t="11740" r="8127" b="35674"/>
          <a:stretch>
            <a:fillRect/>
          </a:stretch>
        </p:blipFill>
        <p:spPr bwMode="auto">
          <a:xfrm rot="10800000">
            <a:off x="3491880" y="1988840"/>
            <a:ext cx="505777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581950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12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ёнушка2\Desktop\фото сад 2017г\под.гр.2\P1250244.JPG"/>
          <p:cNvPicPr>
            <a:picLocks noChangeAspect="1" noChangeArrowheads="1"/>
          </p:cNvPicPr>
          <p:nvPr/>
        </p:nvPicPr>
        <p:blipFill>
          <a:blip r:embed="rId3" cstate="print"/>
          <a:srcRect l="32964" r="18015"/>
          <a:stretch>
            <a:fillRect/>
          </a:stretch>
        </p:blipFill>
        <p:spPr bwMode="auto">
          <a:xfrm>
            <a:off x="4427984" y="476672"/>
            <a:ext cx="4301368" cy="586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332656"/>
            <a:ext cx="5257800" cy="5976664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подготовительной группе завершается дошкольный возраст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Его основные достижения связаны с освоением мира вещей как предметов человеческой культуры; дети осваивают формы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позитивного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общения с людьми, развивается половая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идентификация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формируется позиция школьника. </a:t>
            </a: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концу дошкольного возраста ребенок обладает высоким уровнем познавательного и личностного развития, что и позволяет ему в дальнейшем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успешно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обучаться в школе. 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68128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656184"/>
          </a:xfrm>
        </p:spPr>
        <p:txBody>
          <a:bodyPr/>
          <a:lstStyle/>
          <a:p>
            <a:pPr algn="ctr"/>
            <a:r>
              <a:rPr lang="ru-RU" sz="3600" dirty="0" smtClean="0">
                <a:latin typeface="Arial Black" pitchFamily="34" charset="0"/>
                <a:cs typeface="Aharoni" pitchFamily="2" charset="-79"/>
              </a:rPr>
              <a:t>Психологическая готовность к школе</a:t>
            </a:r>
            <a:endParaRPr lang="ru-RU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9400" y="3645024"/>
            <a:ext cx="6334968" cy="1656184"/>
          </a:xfrm>
        </p:spPr>
        <p:txBody>
          <a:bodyPr>
            <a:noAutofit/>
          </a:bodyPr>
          <a:lstStyle/>
          <a:p>
            <a:pPr marL="457200" indent="-457200" algn="l">
              <a:buFont typeface="Wingdings" pitchFamily="2" charset="2"/>
              <a:buChar char="§"/>
            </a:pPr>
            <a:r>
              <a:rPr lang="ru-RU" dirty="0" smtClean="0"/>
              <a:t>Мотивационная готовность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ru-RU" dirty="0" smtClean="0"/>
              <a:t>Интеллектуальная готовность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ru-RU" dirty="0" smtClean="0"/>
              <a:t>Волевая готовность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4485773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960136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Мотивационная </a:t>
            </a:r>
            <a:r>
              <a:rPr lang="ru-RU" sz="4000" dirty="0" smtClean="0">
                <a:solidFill>
                  <a:srgbClr val="FFFF00"/>
                </a:solidFill>
              </a:rPr>
              <a:t>готовность-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2740560"/>
          </a:xfrm>
        </p:spPr>
        <p:txBody>
          <a:bodyPr>
            <a:noAutofit/>
          </a:bodyPr>
          <a:lstStyle/>
          <a:p>
            <a:pPr algn="ctr"/>
            <a:r>
              <a:rPr lang="ru-RU" sz="5400" dirty="0"/>
              <a:t>э</a:t>
            </a:r>
            <a:r>
              <a:rPr lang="ru-RU" sz="5400" dirty="0" smtClean="0"/>
              <a:t>то наличие у детей</a:t>
            </a:r>
          </a:p>
          <a:p>
            <a:pPr algn="ctr"/>
            <a:r>
              <a:rPr lang="ru-RU" sz="5400" dirty="0" smtClean="0"/>
              <a:t> желания учиться</a:t>
            </a:r>
            <a:endParaRPr lang="ru-RU" sz="5400" dirty="0"/>
          </a:p>
        </p:txBody>
      </p:sp>
    </p:spTree>
    <p:extLst>
      <p:ext uri="{BB962C8B-B14F-4D97-AF65-F5344CB8AC3E}">
        <p14:creationId xmlns="" xmlns:p14="http://schemas.microsoft.com/office/powerpoint/2010/main" val="1503012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2" t="2136" r="1932"/>
          <a:stretch>
            <a:fillRect/>
          </a:stretch>
        </p:blipFill>
        <p:spPr>
          <a:xfrm>
            <a:off x="1691680" y="260648"/>
            <a:ext cx="5616624" cy="6336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4714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0352" y="260648"/>
            <a:ext cx="7772400" cy="1368152"/>
          </a:xfrm>
        </p:spPr>
        <p:txBody>
          <a:bodyPr/>
          <a:lstStyle/>
          <a:p>
            <a:r>
              <a:rPr lang="ru-RU" sz="4800" dirty="0" smtClean="0">
                <a:solidFill>
                  <a:schemeClr val="bg1"/>
                </a:solidFill>
              </a:rPr>
              <a:t>Интеллектуальная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готовность-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0352" y="1700808"/>
            <a:ext cx="7772400" cy="4464496"/>
          </a:xfrm>
        </p:spPr>
        <p:txBody>
          <a:bodyPr>
            <a:noAutofit/>
          </a:bodyPr>
          <a:lstStyle/>
          <a:p>
            <a:pPr algn="just"/>
            <a:r>
              <a:rPr lang="ru-RU" sz="3200" dirty="0"/>
              <a:t>э</a:t>
            </a:r>
            <a:r>
              <a:rPr lang="ru-RU" sz="3200" dirty="0" smtClean="0"/>
              <a:t>то наличие у ребёнка более высокого психологического развития, которое и обеспечивает произвольную регуляцию внимания, памяти, мышления, даёт возможность ребёнку читать, считать, решать задачи «про себя», то есть во внутреннем плане.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4646983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64704"/>
            <a:ext cx="7772400" cy="8640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Волевая готовность-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1988841"/>
            <a:ext cx="7886700" cy="4100810"/>
          </a:xfrm>
        </p:spPr>
        <p:txBody>
          <a:bodyPr>
            <a:noAutofit/>
          </a:bodyPr>
          <a:lstStyle/>
          <a:p>
            <a:pPr algn="ctr"/>
            <a:r>
              <a:rPr lang="ru-RU" sz="4800" dirty="0"/>
              <a:t>э</a:t>
            </a:r>
            <a:r>
              <a:rPr lang="ru-RU" sz="4800" dirty="0" smtClean="0"/>
              <a:t>то умение слушать, вникать в содержание того, о чём говорит взрослый.</a:t>
            </a:r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538441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7848872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Качества, которыми должен обладать ребёнок,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 чтобы учиться в 1 классе: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4006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+mj-lt"/>
              </a:rPr>
              <a:t>Внимание, способность к длительному (10-15 минут) сосредоточению;</a:t>
            </a:r>
          </a:p>
          <a:p>
            <a:r>
              <a:rPr lang="ru-RU" sz="2400" dirty="0" smtClean="0">
                <a:latin typeface="+mj-lt"/>
              </a:rPr>
              <a:t>Хорошая память;</a:t>
            </a:r>
          </a:p>
          <a:p>
            <a:r>
              <a:rPr lang="ru-RU" sz="2400" dirty="0" smtClean="0">
                <a:latin typeface="+mj-lt"/>
              </a:rPr>
              <a:t>Сообразительность;</a:t>
            </a:r>
          </a:p>
          <a:p>
            <a:r>
              <a:rPr lang="ru-RU" sz="2400" dirty="0" smtClean="0">
                <a:latin typeface="+mj-lt"/>
              </a:rPr>
              <a:t>Любознательность;</a:t>
            </a:r>
          </a:p>
          <a:p>
            <a:r>
              <a:rPr lang="ru-RU" sz="2400" dirty="0" smtClean="0">
                <a:latin typeface="+mj-lt"/>
              </a:rPr>
              <a:t>Развитое воображение;</a:t>
            </a:r>
          </a:p>
          <a:p>
            <a:r>
              <a:rPr lang="ru-RU" sz="2400" dirty="0" smtClean="0">
                <a:latin typeface="+mj-lt"/>
              </a:rPr>
              <a:t>Начальные навыки  чтения, счёта, письма;</a:t>
            </a:r>
          </a:p>
          <a:p>
            <a:r>
              <a:rPr lang="ru-RU" sz="2400" dirty="0" smtClean="0">
                <a:latin typeface="+mj-lt"/>
              </a:rPr>
              <a:t>Физическая ловкость;</a:t>
            </a:r>
          </a:p>
          <a:p>
            <a:r>
              <a:rPr lang="ru-RU" sz="2400" dirty="0" smtClean="0">
                <a:latin typeface="+mj-lt"/>
              </a:rPr>
              <a:t>Волевые качества ( способность выполнять не только привлекательную работу);</a:t>
            </a:r>
          </a:p>
          <a:p>
            <a:r>
              <a:rPr lang="ru-RU" sz="2400" dirty="0" smtClean="0">
                <a:latin typeface="+mj-lt"/>
              </a:rPr>
              <a:t>Организованность, аккуратность;</a:t>
            </a:r>
          </a:p>
          <a:p>
            <a:r>
              <a:rPr lang="ru-RU" sz="2400" dirty="0" smtClean="0">
                <a:latin typeface="+mj-lt"/>
              </a:rPr>
              <a:t>Дружелюбие, умение общаться с другими детьми и взрослыми.</a:t>
            </a:r>
          </a:p>
          <a:p>
            <a:pPr marL="0" indent="0">
              <a:buNone/>
            </a:pPr>
            <a:r>
              <a:rPr lang="ru-RU" sz="2000" dirty="0" smtClean="0">
                <a:latin typeface="Monotype Corsiva" pitchFamily="66" charset="0"/>
              </a:rPr>
              <a:t> </a:t>
            </a:r>
            <a:endParaRPr lang="ru-RU" sz="2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6927066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692696"/>
            <a:ext cx="8208912" cy="223224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Без активного взаимодействия в системе </a:t>
            </a:r>
            <a:r>
              <a:rPr lang="ru-RU" dirty="0" smtClean="0">
                <a:solidFill>
                  <a:schemeClr val="accent5">
                    <a:lumMod val="25000"/>
                  </a:schemeClr>
                </a:solidFill>
              </a:rPr>
              <a:t>«ребенок-родитель-педагог» </a:t>
            </a:r>
            <a:r>
              <a:rPr lang="ru-RU" dirty="0" smtClean="0"/>
              <a:t>невозможно эффективное развитие ребенка</a:t>
            </a:r>
            <a:endParaRPr lang="ru-RU" dirty="0"/>
          </a:p>
        </p:txBody>
      </p:sp>
      <p:pic>
        <p:nvPicPr>
          <p:cNvPr id="1026" name="Picture 2" descr="C:\Users\Алёнушка2\Desktop\Раскраски рамки\vospitatelyam-dou-ya-pedagog-v-kollekti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852936"/>
            <a:ext cx="4562475" cy="372427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558608" cy="1600200"/>
          </a:xfrm>
        </p:spPr>
        <p:txBody>
          <a:bodyPr/>
          <a:lstStyle/>
          <a:p>
            <a:r>
              <a:rPr lang="ru-RU" dirty="0" smtClean="0"/>
              <a:t>Педагог, родитель, дети – вот, что главное на свете!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4264" t="19011" r="9384" b="45450"/>
          <a:stretch>
            <a:fillRect/>
          </a:stretch>
        </p:blipFill>
        <p:spPr bwMode="auto">
          <a:xfrm>
            <a:off x="179512" y="1844824"/>
            <a:ext cx="8424936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0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400"/>
            <a:ext cx="2088232" cy="1044352"/>
          </a:xfrm>
        </p:spPr>
        <p:txBody>
          <a:bodyPr/>
          <a:lstStyle/>
          <a:p>
            <a:r>
              <a:rPr lang="ru-RU" sz="6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Ура!</a:t>
            </a:r>
            <a:endParaRPr lang="ru-RU" sz="66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36712"/>
            <a:ext cx="6264696" cy="5652000"/>
          </a:xfrm>
        </p:spPr>
      </p:pic>
    </p:spTree>
    <p:extLst>
      <p:ext uri="{BB962C8B-B14F-4D97-AF65-F5344CB8AC3E}">
        <p14:creationId xmlns="" xmlns:p14="http://schemas.microsoft.com/office/powerpoint/2010/main" val="4126830154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32" t="2681" r="9316" b="59980"/>
          <a:stretch/>
        </p:blipFill>
        <p:spPr>
          <a:xfrm>
            <a:off x="1043608" y="1196752"/>
            <a:ext cx="7128792" cy="4680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46081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208520"/>
            <a:ext cx="2646987" cy="2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63272" cy="43204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Возрастные особенности детей 6-7 лет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3322712" cy="5446205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+mj-lt"/>
              </a:rPr>
              <a:t>В шестилетнем возрасте идет процесс активного созревания организма</a:t>
            </a:r>
            <a:r>
              <a:rPr lang="ru-RU" dirty="0" smtClean="0">
                <a:latin typeface="+mj-lt"/>
              </a:rPr>
              <a:t>.</a:t>
            </a:r>
          </a:p>
          <a:p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Вес ребенка увеличивается в месяц на 200 </a:t>
            </a:r>
            <a:r>
              <a:rPr lang="ru-RU" dirty="0" smtClean="0">
                <a:latin typeface="+mj-lt"/>
              </a:rPr>
              <a:t>г, </a:t>
            </a:r>
          </a:p>
          <a:p>
            <a:r>
              <a:rPr lang="ru-RU" dirty="0" smtClean="0">
                <a:latin typeface="+mj-lt"/>
              </a:rPr>
              <a:t>рост </a:t>
            </a:r>
            <a:r>
              <a:rPr lang="ru-RU" dirty="0">
                <a:latin typeface="+mj-lt"/>
              </a:rPr>
              <a:t>на 0,5 см, изменяются пропорции тела. 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В </a:t>
            </a:r>
            <a:r>
              <a:rPr lang="ru-RU" dirty="0">
                <a:latin typeface="+mj-lt"/>
              </a:rPr>
              <a:t>среднем рост 7-летних детей равен </a:t>
            </a:r>
            <a:r>
              <a:rPr lang="ru-RU" dirty="0" smtClean="0">
                <a:latin typeface="+mj-lt"/>
              </a:rPr>
              <a:t>113-122 </a:t>
            </a:r>
            <a:r>
              <a:rPr lang="ru-RU" dirty="0">
                <a:latin typeface="+mj-lt"/>
              </a:rPr>
              <a:t>см, средний </a:t>
            </a:r>
            <a:r>
              <a:rPr lang="ru-RU" dirty="0" smtClean="0">
                <a:latin typeface="+mj-lt"/>
              </a:rPr>
              <a:t>вес – 21-25 кг. </a:t>
            </a:r>
            <a:endParaRPr lang="ru-RU" dirty="0">
              <a:latin typeface="+mj-lt"/>
            </a:endParaRP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4008" y="908720"/>
            <a:ext cx="4042792" cy="576064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+mj-lt"/>
              </a:rPr>
              <a:t>Области мозга сформированы почти как у взрослого</a:t>
            </a:r>
            <a:r>
              <a:rPr lang="ru-RU" dirty="0" smtClean="0">
                <a:latin typeface="+mj-lt"/>
              </a:rPr>
              <a:t>.</a:t>
            </a:r>
          </a:p>
          <a:p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Хорошо развита двигательная сфера</a:t>
            </a:r>
            <a:r>
              <a:rPr lang="ru-RU" dirty="0" smtClean="0">
                <a:latin typeface="+mj-lt"/>
              </a:rPr>
              <a:t>.</a:t>
            </a:r>
          </a:p>
          <a:p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Продолжаются процессы </a:t>
            </a:r>
            <a:r>
              <a:rPr lang="ru-RU" dirty="0" smtClean="0">
                <a:latin typeface="+mj-lt"/>
              </a:rPr>
              <a:t>окостенения</a:t>
            </a:r>
            <a:r>
              <a:rPr lang="ru-RU" dirty="0">
                <a:latin typeface="+mj-lt"/>
              </a:rPr>
              <a:t>, но изгибы позвоночника еще неустойчивы</a:t>
            </a:r>
            <a:r>
              <a:rPr lang="ru-RU" dirty="0" smtClean="0">
                <a:latin typeface="+mj-lt"/>
              </a:rPr>
              <a:t>.</a:t>
            </a:r>
          </a:p>
          <a:p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Идет развитие крупной и особенно мелкой мускулатуры</a:t>
            </a:r>
            <a:r>
              <a:rPr lang="ru-RU" dirty="0" smtClean="0">
                <a:latin typeface="+mj-lt"/>
              </a:rPr>
              <a:t>.</a:t>
            </a:r>
          </a:p>
          <a:p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Интенсивно </a:t>
            </a:r>
            <a:r>
              <a:rPr lang="ru-RU" dirty="0" smtClean="0">
                <a:latin typeface="+mj-lt"/>
              </a:rPr>
              <a:t>развивается координация </a:t>
            </a:r>
            <a:r>
              <a:rPr lang="ru-RU" dirty="0">
                <a:latin typeface="+mj-lt"/>
              </a:rPr>
              <a:t>мышц </a:t>
            </a:r>
            <a:r>
              <a:rPr lang="ru-RU" dirty="0" smtClean="0">
                <a:latin typeface="+mj-lt"/>
              </a:rPr>
              <a:t>кисти.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984889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633" y="620688"/>
            <a:ext cx="5977367" cy="5724000"/>
          </a:xfrm>
          <a:prstGeom prst="ellipse">
            <a:avLst/>
          </a:prstGeom>
          <a:ln>
            <a:solidFill>
              <a:schemeClr val="accent3"/>
            </a:solidFill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79512" y="1268760"/>
            <a:ext cx="3600400" cy="5832648"/>
          </a:xfrm>
        </p:spPr>
        <p:txBody>
          <a:bodyPr>
            <a:normAutofit fontScale="55000" lnSpcReduction="20000"/>
          </a:bodyPr>
          <a:lstStyle/>
          <a:p>
            <a:r>
              <a:rPr lang="ru-RU" sz="4500" dirty="0"/>
              <a:t>Общее физическое </a:t>
            </a:r>
            <a:r>
              <a:rPr lang="ru-RU" sz="4500" dirty="0" smtClean="0"/>
              <a:t>развитие </a:t>
            </a:r>
            <a:r>
              <a:rPr lang="ru-RU" sz="4500" dirty="0"/>
              <a:t>тесно связано с развитием тонкой моторики ребенка</a:t>
            </a:r>
            <a:r>
              <a:rPr lang="ru-RU" sz="4500" dirty="0" smtClean="0"/>
              <a:t>.</a:t>
            </a:r>
          </a:p>
          <a:p>
            <a:pPr>
              <a:buNone/>
            </a:pPr>
            <a:endParaRPr lang="ru-RU" sz="4000" dirty="0" smtClean="0"/>
          </a:p>
          <a:p>
            <a:r>
              <a:rPr lang="ru-RU" sz="4000" dirty="0" smtClean="0"/>
              <a:t> </a:t>
            </a:r>
            <a:r>
              <a:rPr lang="ru-RU" sz="4500" dirty="0" smtClean="0"/>
              <a:t>Тренировка </a:t>
            </a:r>
            <a:r>
              <a:rPr lang="ru-RU" sz="4500" dirty="0"/>
              <a:t>пальцев рук является средством повышения интеллекта ребенка, развития речи и подготовки к письму.</a:t>
            </a:r>
          </a:p>
          <a:p>
            <a:pPr marL="0" indent="0">
              <a:buNone/>
            </a:pPr>
            <a:r>
              <a:rPr lang="ru-RU" sz="4500" dirty="0"/>
              <a:t> 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2608274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76672"/>
            <a:ext cx="4680520" cy="50405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Развитие личности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2"/>
                </a:solidFill>
                <a:latin typeface="+mj-lt"/>
              </a:rPr>
              <a:t>Одним из важнейших изменений в личности ребенка </a:t>
            </a:r>
            <a:r>
              <a:rPr lang="ru-RU" sz="2400" dirty="0" smtClean="0">
                <a:solidFill>
                  <a:schemeClr val="accent2"/>
                </a:solidFill>
                <a:latin typeface="+mj-lt"/>
              </a:rPr>
              <a:t>являются </a:t>
            </a:r>
            <a:r>
              <a:rPr lang="ru-RU" sz="2400" dirty="0">
                <a:solidFill>
                  <a:schemeClr val="accent2"/>
                </a:solidFill>
                <a:latin typeface="+mj-lt"/>
              </a:rPr>
              <a:t>дальнейшие изменения в его представлениях о </a:t>
            </a:r>
            <a:r>
              <a:rPr lang="ru-RU" sz="2400" dirty="0" smtClean="0">
                <a:solidFill>
                  <a:schemeClr val="accent2"/>
                </a:solidFill>
                <a:latin typeface="+mj-lt"/>
              </a:rPr>
              <a:t>себе.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Развитие 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и усложнение этих образований создает к шести годам благоприятные условия для развития </a:t>
            </a:r>
            <a:r>
              <a:rPr lang="ru-RU" sz="2400" i="1" dirty="0">
                <a:solidFill>
                  <a:srgbClr val="002060"/>
                </a:solidFill>
                <a:latin typeface="+mj-lt"/>
              </a:rPr>
              <a:t>рефлексии — </a:t>
            </a: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способности 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осознавать и отдавать себе отчет в своих целях, полученных результатах, способах их достижения, переживаниях, чувствах и побуждениях</a:t>
            </a: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r>
              <a:rPr lang="ru-RU" sz="2400" dirty="0" smtClean="0">
                <a:solidFill>
                  <a:schemeClr val="accent2"/>
                </a:solidFill>
                <a:latin typeface="+mj-lt"/>
              </a:rPr>
              <a:t>возраст </a:t>
            </a:r>
            <a:r>
              <a:rPr lang="ru-RU" sz="2400" dirty="0">
                <a:solidFill>
                  <a:schemeClr val="accent2"/>
                </a:solidFill>
                <a:latin typeface="+mj-lt"/>
              </a:rPr>
              <a:t>шести-семи лет является </a:t>
            </a:r>
            <a:r>
              <a:rPr lang="ru-RU" sz="2400" dirty="0" err="1">
                <a:solidFill>
                  <a:schemeClr val="accent2"/>
                </a:solidFill>
                <a:latin typeface="+mj-lt"/>
              </a:rPr>
              <a:t>сензитивным</a:t>
            </a:r>
            <a:r>
              <a:rPr lang="ru-RU" sz="2400" dirty="0">
                <a:solidFill>
                  <a:schemeClr val="accent2"/>
                </a:solidFill>
                <a:latin typeface="+mj-lt"/>
              </a:rPr>
              <a:t>, то есть чувствительным</a:t>
            </a:r>
            <a:r>
              <a:rPr lang="ru-RU" sz="2400" dirty="0" smtClean="0">
                <a:solidFill>
                  <a:schemeClr val="accent2"/>
                </a:solidFill>
                <a:latin typeface="+mj-lt"/>
              </a:rPr>
              <a:t>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Этот 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период во многом предопределяет </a:t>
            </a: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будущий 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моральный облик человека и в то же время исключительно благоприятен для педагогических </a:t>
            </a: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воздействий. 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222068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ёнушка2\Desktop\фото сад 2017г\под.гр.2\P1250262.JPG"/>
          <p:cNvPicPr>
            <a:picLocks noChangeAspect="1" noChangeArrowheads="1"/>
          </p:cNvPicPr>
          <p:nvPr/>
        </p:nvPicPr>
        <p:blipFill>
          <a:blip r:embed="rId3" cstate="print"/>
          <a:srcRect l="22162" t="13469" r="11242" b="8866"/>
          <a:stretch>
            <a:fillRect/>
          </a:stretch>
        </p:blipFill>
        <p:spPr bwMode="auto">
          <a:xfrm>
            <a:off x="3419872" y="2276872"/>
            <a:ext cx="5400600" cy="421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908720"/>
            <a:ext cx="4320480" cy="86409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Развитие личности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3816424" cy="6192688"/>
          </a:xfrm>
          <a:gradFill>
            <a:gsLst>
              <a:gs pos="3000">
                <a:srgbClr val="FFFF00"/>
              </a:gs>
              <a:gs pos="6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+mj-lt"/>
              </a:rPr>
              <a:t>В процессе усвоения нравственных норм формируются </a:t>
            </a:r>
            <a:r>
              <a:rPr lang="ru-RU" sz="2400" dirty="0" smtClean="0">
                <a:latin typeface="+mj-lt"/>
              </a:rPr>
              <a:t>сочувствие</a:t>
            </a:r>
            <a:r>
              <a:rPr lang="ru-RU" sz="2400" dirty="0">
                <a:latin typeface="+mj-lt"/>
              </a:rPr>
              <a:t>, заботливость, активное отношение к событиям жизни. Существует тенденция преобладания общественно значимых мотивов над личными. </a:t>
            </a:r>
          </a:p>
          <a:p>
            <a:r>
              <a:rPr lang="ru-RU" sz="2400" dirty="0">
                <a:latin typeface="+mj-lt"/>
              </a:rPr>
              <a:t>Самооценка ребенка достаточно устойчивая, возможно ее </a:t>
            </a:r>
            <a:r>
              <a:rPr lang="ru-RU" sz="2400" dirty="0" smtClean="0">
                <a:latin typeface="+mj-lt"/>
              </a:rPr>
              <a:t>завышение</a:t>
            </a:r>
            <a:r>
              <a:rPr lang="ru-RU" sz="2400" dirty="0">
                <a:latin typeface="+mj-lt"/>
              </a:rPr>
              <a:t>, реже занижение. Дети более объективно оценивают результат деятельности, чем </a:t>
            </a:r>
            <a:r>
              <a:rPr lang="ru-RU" sz="2400" dirty="0" smtClean="0">
                <a:latin typeface="+mj-lt"/>
              </a:rPr>
              <a:t>поведения. 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219295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yons">
  <a:themeElements>
    <a:clrScheme name="Тема Office 8">
      <a:dk1>
        <a:srgbClr val="FF3300"/>
      </a:dk1>
      <a:lt1>
        <a:srgbClr val="FFFFFF"/>
      </a:lt1>
      <a:dk2>
        <a:srgbClr val="800000"/>
      </a:dk2>
      <a:lt2>
        <a:srgbClr val="FFFFCC"/>
      </a:lt2>
      <a:accent1>
        <a:srgbClr val="FF7C80"/>
      </a:accent1>
      <a:accent2>
        <a:srgbClr val="990000"/>
      </a:accent2>
      <a:accent3>
        <a:srgbClr val="C0AAAA"/>
      </a:accent3>
      <a:accent4>
        <a:srgbClr val="DADADA"/>
      </a:accent4>
      <a:accent5>
        <a:srgbClr val="FFBFC0"/>
      </a:accent5>
      <a:accent6>
        <a:srgbClr val="8A0000"/>
      </a:accent6>
      <a:hlink>
        <a:srgbClr val="FF66CC"/>
      </a:hlink>
      <a:folHlink>
        <a:srgbClr val="FFCC00"/>
      </a:folHlink>
    </a:clrScheme>
    <a:fontScheme name="Тема Offic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33ACF124-275F-44F2-8DE0-0A755069829B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Тема Office 2">
    <a:dk1>
      <a:srgbClr val="000000"/>
    </a:dk1>
    <a:lt1>
      <a:srgbClr val="FFFFFF"/>
    </a:lt1>
    <a:dk2>
      <a:srgbClr val="000000"/>
    </a:dk2>
    <a:lt2>
      <a:srgbClr val="99CCFF"/>
    </a:lt2>
    <a:accent1>
      <a:srgbClr val="CCCCFF"/>
    </a:accent1>
    <a:accent2>
      <a:srgbClr val="000066"/>
    </a:accent2>
    <a:accent3>
      <a:srgbClr val="FFFFFF"/>
    </a:accent3>
    <a:accent4>
      <a:srgbClr val="000000"/>
    </a:accent4>
    <a:accent5>
      <a:srgbClr val="E2E2FF"/>
    </a:accent5>
    <a:accent6>
      <a:srgbClr val="00005C"/>
    </a:accent6>
    <a:hlink>
      <a:srgbClr val="00B200"/>
    </a:hlink>
    <a:folHlink>
      <a:srgbClr val="CCFF33"/>
    </a:folHlink>
  </a:clrScheme>
</a:themeOverride>
</file>

<file path=ppt/theme/themeOverride11.xml><?xml version="1.0" encoding="utf-8"?>
<a:themeOverride xmlns:a="http://schemas.openxmlformats.org/drawingml/2006/main">
  <a:clrScheme name="Тема Office 3">
    <a:dk1>
      <a:srgbClr val="000000"/>
    </a:dk1>
    <a:lt1>
      <a:srgbClr val="FFFFFF"/>
    </a:lt1>
    <a:dk2>
      <a:srgbClr val="000000"/>
    </a:dk2>
    <a:lt2>
      <a:srgbClr val="3399FF"/>
    </a:lt2>
    <a:accent1>
      <a:srgbClr val="CCECFF"/>
    </a:accent1>
    <a:accent2>
      <a:srgbClr val="008080"/>
    </a:accent2>
    <a:accent3>
      <a:srgbClr val="FFFFFF"/>
    </a:accent3>
    <a:accent4>
      <a:srgbClr val="000000"/>
    </a:accent4>
    <a:accent5>
      <a:srgbClr val="E2F4FF"/>
    </a:accent5>
    <a:accent6>
      <a:srgbClr val="007373"/>
    </a:accent6>
    <a:hlink>
      <a:srgbClr val="009999"/>
    </a:hlink>
    <a:folHlink>
      <a:srgbClr val="3366CC"/>
    </a:folHlink>
  </a:clrScheme>
</a:themeOverride>
</file>

<file path=ppt/theme/themeOverride12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3.xml><?xml version="1.0" encoding="utf-8"?>
<a:themeOverride xmlns:a="http://schemas.openxmlformats.org/drawingml/2006/main">
  <a:clrScheme name="Тема Office 4">
    <a:dk1>
      <a:srgbClr val="808000"/>
    </a:dk1>
    <a:lt1>
      <a:srgbClr val="FFFFFF"/>
    </a:lt1>
    <a:dk2>
      <a:srgbClr val="336600"/>
    </a:dk2>
    <a:lt2>
      <a:srgbClr val="FFFFFF"/>
    </a:lt2>
    <a:accent1>
      <a:srgbClr val="99CC00"/>
    </a:accent1>
    <a:accent2>
      <a:srgbClr val="003300"/>
    </a:accent2>
    <a:accent3>
      <a:srgbClr val="ADB8AA"/>
    </a:accent3>
    <a:accent4>
      <a:srgbClr val="DADADA"/>
    </a:accent4>
    <a:accent5>
      <a:srgbClr val="CAE2AA"/>
    </a:accent5>
    <a:accent6>
      <a:srgbClr val="002D00"/>
    </a:accent6>
    <a:hlink>
      <a:srgbClr val="CCCC00"/>
    </a:hlink>
    <a:folHlink>
      <a:srgbClr val="CCFF33"/>
    </a:folHlink>
  </a:clrScheme>
</a:themeOverride>
</file>

<file path=ppt/theme/themeOverride14.xml><?xml version="1.0" encoding="utf-8"?>
<a:themeOverride xmlns:a="http://schemas.openxmlformats.org/drawingml/2006/main">
  <a:clrScheme name="Тема Office 3">
    <a:dk1>
      <a:srgbClr val="000000"/>
    </a:dk1>
    <a:lt1>
      <a:srgbClr val="FFFFFF"/>
    </a:lt1>
    <a:dk2>
      <a:srgbClr val="000000"/>
    </a:dk2>
    <a:lt2>
      <a:srgbClr val="3399FF"/>
    </a:lt2>
    <a:accent1>
      <a:srgbClr val="CCECFF"/>
    </a:accent1>
    <a:accent2>
      <a:srgbClr val="008080"/>
    </a:accent2>
    <a:accent3>
      <a:srgbClr val="FFFFFF"/>
    </a:accent3>
    <a:accent4>
      <a:srgbClr val="000000"/>
    </a:accent4>
    <a:accent5>
      <a:srgbClr val="E2F4FF"/>
    </a:accent5>
    <a:accent6>
      <a:srgbClr val="007373"/>
    </a:accent6>
    <a:hlink>
      <a:srgbClr val="009999"/>
    </a:hlink>
    <a:folHlink>
      <a:srgbClr val="3366CC"/>
    </a:folHlink>
  </a:clrScheme>
</a:themeOverride>
</file>

<file path=ppt/theme/themeOverride15.xml><?xml version="1.0" encoding="utf-8"?>
<a:themeOverride xmlns:a="http://schemas.openxmlformats.org/drawingml/2006/main">
  <a:clrScheme name="Тема Office 4">
    <a:dk1>
      <a:srgbClr val="808000"/>
    </a:dk1>
    <a:lt1>
      <a:srgbClr val="FFFFFF"/>
    </a:lt1>
    <a:dk2>
      <a:srgbClr val="336600"/>
    </a:dk2>
    <a:lt2>
      <a:srgbClr val="FFFFFF"/>
    </a:lt2>
    <a:accent1>
      <a:srgbClr val="99CC00"/>
    </a:accent1>
    <a:accent2>
      <a:srgbClr val="003300"/>
    </a:accent2>
    <a:accent3>
      <a:srgbClr val="ADB8AA"/>
    </a:accent3>
    <a:accent4>
      <a:srgbClr val="DADADA"/>
    </a:accent4>
    <a:accent5>
      <a:srgbClr val="CAE2AA"/>
    </a:accent5>
    <a:accent6>
      <a:srgbClr val="002D00"/>
    </a:accent6>
    <a:hlink>
      <a:srgbClr val="CCCC00"/>
    </a:hlink>
    <a:folHlink>
      <a:srgbClr val="CCFF33"/>
    </a:folHlink>
  </a:clrScheme>
</a:themeOverride>
</file>

<file path=ppt/theme/themeOverride16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7.xml><?xml version="1.0" encoding="utf-8"?>
<a:themeOverride xmlns:a="http://schemas.openxmlformats.org/drawingml/2006/main">
  <a:clrScheme name="Тема Office 2">
    <a:dk1>
      <a:srgbClr val="000000"/>
    </a:dk1>
    <a:lt1>
      <a:srgbClr val="FFFFFF"/>
    </a:lt1>
    <a:dk2>
      <a:srgbClr val="000000"/>
    </a:dk2>
    <a:lt2>
      <a:srgbClr val="99CCFF"/>
    </a:lt2>
    <a:accent1>
      <a:srgbClr val="CCCCFF"/>
    </a:accent1>
    <a:accent2>
      <a:srgbClr val="000066"/>
    </a:accent2>
    <a:accent3>
      <a:srgbClr val="FFFFFF"/>
    </a:accent3>
    <a:accent4>
      <a:srgbClr val="000000"/>
    </a:accent4>
    <a:accent5>
      <a:srgbClr val="E2E2FF"/>
    </a:accent5>
    <a:accent6>
      <a:srgbClr val="00005C"/>
    </a:accent6>
    <a:hlink>
      <a:srgbClr val="00B200"/>
    </a:hlink>
    <a:folHlink>
      <a:srgbClr val="CCFF33"/>
    </a:folHlink>
  </a:clrScheme>
</a:themeOverride>
</file>

<file path=ppt/theme/themeOverride18.xml><?xml version="1.0" encoding="utf-8"?>
<a:themeOverride xmlns:a="http://schemas.openxmlformats.org/drawingml/2006/main">
  <a:clrScheme name="Тема Office 6">
    <a:dk1>
      <a:srgbClr val="6666FF"/>
    </a:dk1>
    <a:lt1>
      <a:srgbClr val="FFFFFF"/>
    </a:lt1>
    <a:dk2>
      <a:srgbClr val="000066"/>
    </a:dk2>
    <a:lt2>
      <a:srgbClr val="FFFFFF"/>
    </a:lt2>
    <a:accent1>
      <a:srgbClr val="33CCFF"/>
    </a:accent1>
    <a:accent2>
      <a:srgbClr val="0000FF"/>
    </a:accent2>
    <a:accent3>
      <a:srgbClr val="AAAAB8"/>
    </a:accent3>
    <a:accent4>
      <a:srgbClr val="DADADA"/>
    </a:accent4>
    <a:accent5>
      <a:srgbClr val="ADE2FF"/>
    </a:accent5>
    <a:accent6>
      <a:srgbClr val="0000E7"/>
    </a:accent6>
    <a:hlink>
      <a:srgbClr val="FFFF99"/>
    </a:hlink>
    <a:folHlink>
      <a:srgbClr val="FFCC00"/>
    </a:folHlink>
  </a:clrScheme>
</a:themeOverride>
</file>

<file path=ppt/theme/themeOverride19.xml><?xml version="1.0" encoding="utf-8"?>
<a:themeOverride xmlns:a="http://schemas.openxmlformats.org/drawingml/2006/main">
  <a:clrScheme name="Тема Office 2">
    <a:dk1>
      <a:srgbClr val="000000"/>
    </a:dk1>
    <a:lt1>
      <a:srgbClr val="FFFFFF"/>
    </a:lt1>
    <a:dk2>
      <a:srgbClr val="000000"/>
    </a:dk2>
    <a:lt2>
      <a:srgbClr val="99CCFF"/>
    </a:lt2>
    <a:accent1>
      <a:srgbClr val="CCCCFF"/>
    </a:accent1>
    <a:accent2>
      <a:srgbClr val="000066"/>
    </a:accent2>
    <a:accent3>
      <a:srgbClr val="FFFFFF"/>
    </a:accent3>
    <a:accent4>
      <a:srgbClr val="000000"/>
    </a:accent4>
    <a:accent5>
      <a:srgbClr val="E2E2FF"/>
    </a:accent5>
    <a:accent6>
      <a:srgbClr val="00005C"/>
    </a:accent6>
    <a:hlink>
      <a:srgbClr val="00B200"/>
    </a:hlink>
    <a:folHlink>
      <a:srgbClr val="CCFF33"/>
    </a:folHlink>
  </a:clrScheme>
</a:themeOverride>
</file>

<file path=ppt/theme/themeOverride2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20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21.xml><?xml version="1.0" encoding="utf-8"?>
<a:themeOverride xmlns:a="http://schemas.openxmlformats.org/drawingml/2006/main">
  <a:clrScheme name="Тема Office 4">
    <a:dk1>
      <a:srgbClr val="808000"/>
    </a:dk1>
    <a:lt1>
      <a:srgbClr val="FFFFFF"/>
    </a:lt1>
    <a:dk2>
      <a:srgbClr val="336600"/>
    </a:dk2>
    <a:lt2>
      <a:srgbClr val="FFFFFF"/>
    </a:lt2>
    <a:accent1>
      <a:srgbClr val="99CC00"/>
    </a:accent1>
    <a:accent2>
      <a:srgbClr val="003300"/>
    </a:accent2>
    <a:accent3>
      <a:srgbClr val="ADB8AA"/>
    </a:accent3>
    <a:accent4>
      <a:srgbClr val="DADADA"/>
    </a:accent4>
    <a:accent5>
      <a:srgbClr val="CAE2AA"/>
    </a:accent5>
    <a:accent6>
      <a:srgbClr val="002D00"/>
    </a:accent6>
    <a:hlink>
      <a:srgbClr val="CCCC00"/>
    </a:hlink>
    <a:folHlink>
      <a:srgbClr val="CCFF33"/>
    </a:folHlink>
  </a:clrScheme>
</a:themeOverride>
</file>

<file path=ppt/theme/themeOverride22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23.xml><?xml version="1.0" encoding="utf-8"?>
<a:themeOverride xmlns:a="http://schemas.openxmlformats.org/drawingml/2006/main">
  <a:clrScheme name="Тема Office 2">
    <a:dk1>
      <a:srgbClr val="000000"/>
    </a:dk1>
    <a:lt1>
      <a:srgbClr val="FFFFFF"/>
    </a:lt1>
    <a:dk2>
      <a:srgbClr val="000000"/>
    </a:dk2>
    <a:lt2>
      <a:srgbClr val="99CCFF"/>
    </a:lt2>
    <a:accent1>
      <a:srgbClr val="CCCCFF"/>
    </a:accent1>
    <a:accent2>
      <a:srgbClr val="000066"/>
    </a:accent2>
    <a:accent3>
      <a:srgbClr val="FFFFFF"/>
    </a:accent3>
    <a:accent4>
      <a:srgbClr val="000000"/>
    </a:accent4>
    <a:accent5>
      <a:srgbClr val="E2E2FF"/>
    </a:accent5>
    <a:accent6>
      <a:srgbClr val="00005C"/>
    </a:accent6>
    <a:hlink>
      <a:srgbClr val="00B200"/>
    </a:hlink>
    <a:folHlink>
      <a:srgbClr val="CCFF33"/>
    </a:folHlink>
  </a:clrScheme>
</a:themeOverride>
</file>

<file path=ppt/theme/themeOverride24.xml><?xml version="1.0" encoding="utf-8"?>
<a:themeOverride xmlns:a="http://schemas.openxmlformats.org/drawingml/2006/main">
  <a:clrScheme name="Тема Office 4">
    <a:dk1>
      <a:srgbClr val="808000"/>
    </a:dk1>
    <a:lt1>
      <a:srgbClr val="FFFFFF"/>
    </a:lt1>
    <a:dk2>
      <a:srgbClr val="336600"/>
    </a:dk2>
    <a:lt2>
      <a:srgbClr val="FFFFFF"/>
    </a:lt2>
    <a:accent1>
      <a:srgbClr val="99CC00"/>
    </a:accent1>
    <a:accent2>
      <a:srgbClr val="003300"/>
    </a:accent2>
    <a:accent3>
      <a:srgbClr val="ADB8AA"/>
    </a:accent3>
    <a:accent4>
      <a:srgbClr val="DADADA"/>
    </a:accent4>
    <a:accent5>
      <a:srgbClr val="CAE2AA"/>
    </a:accent5>
    <a:accent6>
      <a:srgbClr val="002D00"/>
    </a:accent6>
    <a:hlink>
      <a:srgbClr val="CCCC00"/>
    </a:hlink>
    <a:folHlink>
      <a:srgbClr val="CCFF33"/>
    </a:folHlink>
  </a:clrScheme>
</a:themeOverride>
</file>

<file path=ppt/theme/themeOverride25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26.xml><?xml version="1.0" encoding="utf-8"?>
<a:themeOverride xmlns:a="http://schemas.openxmlformats.org/drawingml/2006/main">
  <a:clrScheme name="Тема Office 6">
    <a:dk1>
      <a:srgbClr val="6666FF"/>
    </a:dk1>
    <a:lt1>
      <a:srgbClr val="FFFFFF"/>
    </a:lt1>
    <a:dk2>
      <a:srgbClr val="000066"/>
    </a:dk2>
    <a:lt2>
      <a:srgbClr val="FFFFFF"/>
    </a:lt2>
    <a:accent1>
      <a:srgbClr val="33CCFF"/>
    </a:accent1>
    <a:accent2>
      <a:srgbClr val="0000FF"/>
    </a:accent2>
    <a:accent3>
      <a:srgbClr val="AAAAB8"/>
    </a:accent3>
    <a:accent4>
      <a:srgbClr val="DADADA"/>
    </a:accent4>
    <a:accent5>
      <a:srgbClr val="ADE2FF"/>
    </a:accent5>
    <a:accent6>
      <a:srgbClr val="0000E7"/>
    </a:accent6>
    <a:hlink>
      <a:srgbClr val="FFFF99"/>
    </a:hlink>
    <a:folHlink>
      <a:srgbClr val="FFCC00"/>
    </a:folHlink>
  </a:clrScheme>
</a:themeOverride>
</file>

<file path=ppt/theme/themeOverride27.xml><?xml version="1.0" encoding="utf-8"?>
<a:themeOverride xmlns:a="http://schemas.openxmlformats.org/drawingml/2006/main">
  <a:clrScheme name="Тема Office 3">
    <a:dk1>
      <a:srgbClr val="000000"/>
    </a:dk1>
    <a:lt1>
      <a:srgbClr val="FFFFFF"/>
    </a:lt1>
    <a:dk2>
      <a:srgbClr val="000000"/>
    </a:dk2>
    <a:lt2>
      <a:srgbClr val="3399FF"/>
    </a:lt2>
    <a:accent1>
      <a:srgbClr val="CCECFF"/>
    </a:accent1>
    <a:accent2>
      <a:srgbClr val="008080"/>
    </a:accent2>
    <a:accent3>
      <a:srgbClr val="FFFFFF"/>
    </a:accent3>
    <a:accent4>
      <a:srgbClr val="000000"/>
    </a:accent4>
    <a:accent5>
      <a:srgbClr val="E2F4FF"/>
    </a:accent5>
    <a:accent6>
      <a:srgbClr val="007373"/>
    </a:accent6>
    <a:hlink>
      <a:srgbClr val="009999"/>
    </a:hlink>
    <a:folHlink>
      <a:srgbClr val="3366CC"/>
    </a:folHlink>
  </a:clr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5.xml><?xml version="1.0" encoding="utf-8"?>
<a:themeOverride xmlns:a="http://schemas.openxmlformats.org/drawingml/2006/main">
  <a:clrScheme name="Тема Office 4">
    <a:dk1>
      <a:srgbClr val="808000"/>
    </a:dk1>
    <a:lt1>
      <a:srgbClr val="FFFFFF"/>
    </a:lt1>
    <a:dk2>
      <a:srgbClr val="336600"/>
    </a:dk2>
    <a:lt2>
      <a:srgbClr val="FFFFFF"/>
    </a:lt2>
    <a:accent1>
      <a:srgbClr val="99CC00"/>
    </a:accent1>
    <a:accent2>
      <a:srgbClr val="003300"/>
    </a:accent2>
    <a:accent3>
      <a:srgbClr val="ADB8AA"/>
    </a:accent3>
    <a:accent4>
      <a:srgbClr val="DADADA"/>
    </a:accent4>
    <a:accent5>
      <a:srgbClr val="CAE2AA"/>
    </a:accent5>
    <a:accent6>
      <a:srgbClr val="002D00"/>
    </a:accent6>
    <a:hlink>
      <a:srgbClr val="CCCC00"/>
    </a:hlink>
    <a:folHlink>
      <a:srgbClr val="CCFF33"/>
    </a:folHlink>
  </a:clrScheme>
</a:themeOverride>
</file>

<file path=ppt/theme/themeOverride6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8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9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1339</TotalTime>
  <Words>1092</Words>
  <Application>Microsoft Office PowerPoint</Application>
  <PresentationFormat>Экран (4:3)</PresentationFormat>
  <Paragraphs>119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Поток</vt:lpstr>
      <vt:lpstr>Crayons</vt:lpstr>
      <vt:lpstr>Метрополия</vt:lpstr>
      <vt:lpstr>Подготовила:  педагог-психолог МБДОУ детский сад «Аленушка» Исупова Н.М.</vt:lpstr>
      <vt:lpstr> Группа: подготовительная  Воспитатели: Тасьманова О.Р., Баженова Т.А. Количество детей: 15 человек </vt:lpstr>
      <vt:lpstr>Оценка результатов:</vt:lpstr>
      <vt:lpstr>Слайд 4</vt:lpstr>
      <vt:lpstr>Слайд 5</vt:lpstr>
      <vt:lpstr>Возрастные особенности детей 6-7 лет</vt:lpstr>
      <vt:lpstr>Слайд 7</vt:lpstr>
      <vt:lpstr>Развитие личности</vt:lpstr>
      <vt:lpstr>Развитие личности</vt:lpstr>
      <vt:lpstr>      Ведущей потребностью детей данного возраста является общение (преобладает личностное). Ведущей деятельностью остается сюжетно-ролевая игра.  </vt:lpstr>
      <vt:lpstr>  Одной из важнейших особенностей данного возраста являет-ся проявление произвольности всех психических процессов.   Одной из важнейших особенностей данного возраста являет-ся проявление произвольности всех психических процессов.      </vt:lpstr>
      <vt:lpstr>Слайд 12</vt:lpstr>
      <vt:lpstr>Лесенка (самооценка)</vt:lpstr>
      <vt:lpstr>Вырежи круг (мелкая моторика рук)</vt:lpstr>
      <vt:lpstr>Домик (внимание) Увеличивается устойчивость внимания — 20-25 минут, объем внимания составляет 7-8 предметов. Ребенок может видеть двойственные изображения </vt:lpstr>
      <vt:lpstr>Домик                                                    </vt:lpstr>
      <vt:lpstr> 10 слов (память) </vt:lpstr>
      <vt:lpstr>Закончи предложение  (словесно-логическое мышление)</vt:lpstr>
      <vt:lpstr>Слайд 19</vt:lpstr>
      <vt:lpstr>4-ый лишний  (образно-логическое мышление)</vt:lpstr>
      <vt:lpstr>4-ый лишний  (образно-логическое мышление)</vt:lpstr>
      <vt:lpstr>4-ый лишний  (образно-логическое мышление)</vt:lpstr>
      <vt:lpstr>4-ый лишний  (образно-логическое мышление)</vt:lpstr>
      <vt:lpstr>4-ый лишний  (образно-логическое мышление)</vt:lpstr>
      <vt:lpstr>4-ый лишний  (образно-логическое мышление)</vt:lpstr>
      <vt:lpstr>Последовательные картинки</vt:lpstr>
      <vt:lpstr>Слайд 27</vt:lpstr>
      <vt:lpstr>Слайд 28</vt:lpstr>
      <vt:lpstr>Найди недостающее  (логическое мышление)  </vt:lpstr>
      <vt:lpstr>Рисунок человека</vt:lpstr>
      <vt:lpstr>Разрезные картинки Восприятие продолжает развиваться. Однако и у детей данного возраста могут встречаться ошибки в тех случаях, когда нужно одновременно учитывать  несколько различных  признаков </vt:lpstr>
      <vt:lpstr>Слайд 32</vt:lpstr>
      <vt:lpstr>На что это похоже? (воображение)</vt:lpstr>
      <vt:lpstr>На что это похоже? (воображение)</vt:lpstr>
      <vt:lpstr>Запрещенные слова (произвольность)</vt:lpstr>
      <vt:lpstr>  оценка умения ребенка выполнять задания взрослого и способность самостоятельно выполнить задание по зрительно воспринимаемому образцу</vt:lpstr>
      <vt:lpstr>Слайд 37</vt:lpstr>
      <vt:lpstr>Психологическая готовность к школе</vt:lpstr>
      <vt:lpstr>Мотивационная готовность-</vt:lpstr>
      <vt:lpstr>Интеллектуальная готовность-</vt:lpstr>
      <vt:lpstr>Волевая готовность-</vt:lpstr>
      <vt:lpstr>Качества, которыми должен обладать ребёнок,  чтобы учиться в 1 классе:</vt:lpstr>
      <vt:lpstr>Слайд 43</vt:lpstr>
      <vt:lpstr>Педагог, родитель, дети – вот, что главное на свете!</vt:lpstr>
      <vt:lpstr>Ура!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Психологическая готовность к школе</dc:title>
  <dc:creator>1</dc:creator>
  <cp:lastModifiedBy>Алёнушка2</cp:lastModifiedBy>
  <cp:revision>146</cp:revision>
  <dcterms:created xsi:type="dcterms:W3CDTF">2013-04-25T06:12:57Z</dcterms:created>
  <dcterms:modified xsi:type="dcterms:W3CDTF">2017-11-02T10:48:49Z</dcterms:modified>
</cp:coreProperties>
</file>