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72" r:id="rId9"/>
    <p:sldId id="262" r:id="rId10"/>
    <p:sldId id="263" r:id="rId11"/>
    <p:sldId id="264" r:id="rId12"/>
    <p:sldId id="265" r:id="rId13"/>
    <p:sldId id="266" r:id="rId14"/>
    <p:sldId id="267" r:id="rId15"/>
    <p:sldId id="273" r:id="rId16"/>
    <p:sldId id="268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C8CC"/>
    <a:srgbClr val="FF0066"/>
    <a:srgbClr val="00FF00"/>
    <a:srgbClr val="00642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7D45E-B0B0-4CBD-B668-C5D12433BDCE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C3566-29E9-4793-A414-199F45416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3881797" y="8686954"/>
            <a:ext cx="2976177" cy="456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0165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C34042-5179-45C8-A442-92E99A641D4A}" type="slidenum">
              <a:rPr lang="ru-RU" sz="1200"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pPr algn="r" defTabSz="801654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ru-RU" sz="1200" dirty="0">
              <a:solidFill>
                <a:srgbClr val="000000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28" y="4343324"/>
            <a:ext cx="5486309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C:\Users\Сергей\Saved Games\Desktop\физ-ра 2-3 года\depositphotos_5702272-Childrens-frame.-Vector-illustration.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"/>
            <a:ext cx="9144004" cy="6857998"/>
          </a:xfrm>
          <a:prstGeom prst="rect">
            <a:avLst/>
          </a:prstGeom>
          <a:noFill/>
          <a:ln w="38103">
            <a:solidFill>
              <a:srgbClr val="1AAB0B"/>
            </a:solidFill>
            <a:prstDash val="solid"/>
            <a:miter/>
          </a:ln>
        </p:spPr>
      </p:pic>
      <p:sp>
        <p:nvSpPr>
          <p:cNvPr id="3" name="Прямоугольник 4"/>
          <p:cNvSpPr/>
          <p:nvPr/>
        </p:nvSpPr>
        <p:spPr>
          <a:xfrm>
            <a:off x="2123729" y="1556792"/>
            <a:ext cx="4824536" cy="37655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2945" tIns="41473" rIns="82945" bIns="41473" anchor="t" anchorCtr="1" compatLnSpc="1">
            <a:spAutoFit/>
          </a:bodyPr>
          <a:lstStyle/>
          <a:p>
            <a:pPr algn="ctr" defTabSz="829452">
              <a:lnSpc>
                <a:spcPct val="107000"/>
              </a:lnSpc>
              <a:spcAft>
                <a:spcPts val="726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FF0000"/>
                </a:solidFill>
                <a:latin typeface="+mj-lt"/>
                <a:ea typeface="Calibri" pitchFamily="34"/>
                <a:cs typeface="Times New Roman" pitchFamily="18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+mj-lt"/>
                <a:ea typeface="Calibri" pitchFamily="34"/>
                <a:cs typeface="Times New Roman" pitchFamily="18"/>
              </a:rPr>
              <a:t>Разработка</a:t>
            </a:r>
          </a:p>
          <a:p>
            <a:pPr algn="ctr" defTabSz="829452">
              <a:lnSpc>
                <a:spcPct val="107000"/>
              </a:lnSpc>
              <a:spcAft>
                <a:spcPts val="726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FF0000"/>
                </a:solidFill>
                <a:latin typeface="+mj-lt"/>
                <a:ea typeface="Calibri" pitchFamily="34"/>
                <a:cs typeface="Times New Roman" pitchFamily="18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  <a:ea typeface="Calibri" pitchFamily="34"/>
                <a:cs typeface="Times New Roman" pitchFamily="18"/>
              </a:rPr>
              <a:t>Исуповой</a:t>
            </a:r>
            <a:r>
              <a:rPr lang="ru-RU" b="1" dirty="0">
                <a:solidFill>
                  <a:srgbClr val="FF0000"/>
                </a:solidFill>
                <a:latin typeface="+mj-lt"/>
                <a:ea typeface="Calibri" pitchFamily="34"/>
                <a:cs typeface="Times New Roman" pitchFamily="18"/>
              </a:rPr>
              <a:t> Натальи </a:t>
            </a:r>
            <a:r>
              <a:rPr lang="ru-RU" b="1" dirty="0" smtClean="0">
                <a:solidFill>
                  <a:srgbClr val="FF0000"/>
                </a:solidFill>
                <a:latin typeface="+mj-lt"/>
                <a:ea typeface="Calibri" pitchFamily="34"/>
                <a:cs typeface="Times New Roman" pitchFamily="18"/>
              </a:rPr>
              <a:t>Михайловны</a:t>
            </a:r>
            <a:r>
              <a:rPr lang="ru-RU" b="1" dirty="0">
                <a:solidFill>
                  <a:srgbClr val="FF0000"/>
                </a:solidFill>
                <a:latin typeface="+mj-lt"/>
                <a:ea typeface="Calibri" pitchFamily="34"/>
                <a:cs typeface="Times New Roman" pitchFamily="18"/>
              </a:rPr>
              <a:t> </a:t>
            </a:r>
            <a:endParaRPr lang="ru-RU" dirty="0">
              <a:solidFill>
                <a:srgbClr val="000000"/>
              </a:solidFill>
              <a:latin typeface="+mj-lt"/>
              <a:ea typeface="Calibri" pitchFamily="34"/>
              <a:cs typeface="Times New Roman" pitchFamily="18"/>
            </a:endParaRPr>
          </a:p>
          <a:p>
            <a:pPr algn="ctr" defTabSz="829452">
              <a:lnSpc>
                <a:spcPct val="107000"/>
              </a:lnSpc>
              <a:spcAft>
                <a:spcPts val="726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+mj-lt"/>
                <a:ea typeface="Calibri" pitchFamily="34"/>
                <a:cs typeface="Times New Roman" pitchFamily="18"/>
              </a:rPr>
              <a:t>         Муниципальное бюджетное дошкольное образовательное</a:t>
            </a:r>
          </a:p>
          <a:p>
            <a:pPr algn="ctr" defTabSz="829452">
              <a:lnSpc>
                <a:spcPct val="107000"/>
              </a:lnSpc>
              <a:spcAft>
                <a:spcPts val="726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+mj-lt"/>
                <a:ea typeface="Calibri" pitchFamily="34"/>
                <a:cs typeface="Times New Roman" pitchFamily="18"/>
              </a:rPr>
              <a:t>учреждение «Детский сад «</a:t>
            </a:r>
            <a:r>
              <a:rPr lang="ru-RU" dirty="0" err="1">
                <a:solidFill>
                  <a:srgbClr val="000000"/>
                </a:solidFill>
                <a:latin typeface="+mj-lt"/>
                <a:ea typeface="Calibri" pitchFamily="34"/>
                <a:cs typeface="Times New Roman" pitchFamily="18"/>
              </a:rPr>
              <a:t>Аленушка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itchFamily="34"/>
                <a:cs typeface="Times New Roman" pitchFamily="18"/>
              </a:rPr>
              <a:t>»</a:t>
            </a:r>
          </a:p>
          <a:p>
            <a:pPr algn="ctr" defTabSz="829452">
              <a:lnSpc>
                <a:spcPct val="107000"/>
              </a:lnSpc>
              <a:spcAft>
                <a:spcPts val="726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>
                <a:solidFill>
                  <a:srgbClr val="0070C0"/>
                </a:solidFill>
                <a:latin typeface="+mj-lt"/>
                <a:ea typeface="Calibri" pitchFamily="34"/>
                <a:cs typeface="Times New Roman" pitchFamily="18"/>
              </a:rPr>
              <a:t>кабинет педагога-психолога</a:t>
            </a:r>
            <a:endParaRPr lang="ru-RU" sz="2000" dirty="0">
              <a:solidFill>
                <a:srgbClr val="000000"/>
              </a:solidFill>
              <a:latin typeface="+mj-lt"/>
              <a:ea typeface="Calibri" pitchFamily="34"/>
              <a:cs typeface="Times New Roman" pitchFamily="18"/>
            </a:endParaRPr>
          </a:p>
          <a:p>
            <a:pPr algn="ctr" defTabSz="829452">
              <a:lnSpc>
                <a:spcPct val="107000"/>
              </a:lnSpc>
              <a:spcAft>
                <a:spcPts val="726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+mj-lt"/>
                <a:ea typeface="Calibri" pitchFamily="34"/>
                <a:cs typeface="Times New Roman" pitchFamily="18"/>
              </a:rPr>
              <a:t>для детей младшего, среднего</a:t>
            </a:r>
          </a:p>
          <a:p>
            <a:pPr algn="ctr" defTabSz="829452">
              <a:lnSpc>
                <a:spcPct val="107000"/>
              </a:lnSpc>
              <a:spcAft>
                <a:spcPts val="726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+mj-lt"/>
                <a:ea typeface="Calibri" pitchFamily="34"/>
                <a:cs typeface="Times New Roman" pitchFamily="18"/>
              </a:rPr>
              <a:t>и старшего дошкольного возраста</a:t>
            </a:r>
          </a:p>
          <a:p>
            <a:pPr algn="ctr" defTabSz="829452">
              <a:lnSpc>
                <a:spcPct val="107000"/>
              </a:lnSpc>
              <a:spcAft>
                <a:spcPts val="726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+mj-lt"/>
                <a:ea typeface="Calibri" pitchFamily="34"/>
                <a:cs typeface="Times New Roman" pitchFamily="18"/>
              </a:rPr>
              <a:t> </a:t>
            </a:r>
          </a:p>
          <a:p>
            <a:pPr algn="ctr" defTabSz="829452">
              <a:lnSpc>
                <a:spcPct val="107000"/>
              </a:lnSpc>
              <a:spcAft>
                <a:spcPts val="726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+mj-lt"/>
                <a:ea typeface="Calibri" pitchFamily="34"/>
                <a:cs typeface="Times New Roman" pitchFamily="18"/>
              </a:rPr>
              <a:t>с. Мужи 2017 год</a:t>
            </a:r>
            <a:endParaRPr lang="ru-RU" dirty="0">
              <a:solidFill>
                <a:srgbClr val="000000"/>
              </a:solidFill>
              <a:latin typeface="+mj-lt"/>
              <a:ea typeface=""/>
              <a:cs typeface="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C:\Users\Сергей\Saved Games\Desktop\физ-ра 2-3 года\well-suited-ideas-colorful-page-borders-star-border-rainbow.jpg"/>
          <p:cNvPicPr>
            <a:picLocks noChangeAspect="1"/>
          </p:cNvPicPr>
          <p:nvPr/>
        </p:nvPicPr>
        <p:blipFill>
          <a:blip r:embed="rId2" cstate="print"/>
          <a:srcRect l="1386" t="2521" r="1228" b="3233"/>
          <a:stretch>
            <a:fillRect/>
          </a:stretch>
        </p:blipFill>
        <p:spPr>
          <a:xfrm>
            <a:off x="0" y="1"/>
            <a:ext cx="914400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9"/>
          <p:cNvSpPr txBox="1">
            <a:spLocks noGrp="1"/>
          </p:cNvSpPr>
          <p:nvPr>
            <p:ph type="title"/>
          </p:nvPr>
        </p:nvSpPr>
        <p:spPr>
          <a:xfrm>
            <a:off x="457170" y="424079"/>
            <a:ext cx="8228766" cy="2068817"/>
          </a:xfrm>
        </p:spPr>
        <p:txBody>
          <a:bodyPr>
            <a:noAutofit/>
          </a:bodyPr>
          <a:lstStyle/>
          <a:p>
            <a:pPr lvl="0"/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/>
              </a:rPr>
              <a:t>Для </a:t>
            </a:r>
            <a:r>
              <a:rPr lang="ru-RU" sz="2400" b="1" dirty="0" err="1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/>
              </a:rPr>
              <a:t>анималотерапии</a:t>
            </a:r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/>
              </a:rPr>
              <a:t> использую </a:t>
            </a:r>
            <a:r>
              <a:rPr lang="ru-RU" sz="24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/>
              </a:rPr>
              <a:t>игрушки  и </a:t>
            </a:r>
            <a:r>
              <a:rPr lang="ru-RU" sz="24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/>
              </a:rPr>
              <a:t>лего</a:t>
            </a:r>
            <a:r>
              <a:rPr lang="ru-RU" sz="24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/>
              </a:rPr>
              <a:t> </a:t>
            </a:r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/>
              </a:rPr>
              <a:t>животных</a:t>
            </a:r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.  </a:t>
            </a:r>
            <a:r>
              <a:rPr lang="ru-RU" sz="2400" b="1" dirty="0">
                <a:solidFill>
                  <a:srgbClr val="002060"/>
                </a:solidFill>
                <a:latin typeface="Calibri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Calibri"/>
              </a:rPr>
            </a:br>
            <a:r>
              <a:rPr lang="ru-RU" sz="2400" b="1" dirty="0">
                <a:solidFill>
                  <a:srgbClr val="C00000"/>
                </a:solidFill>
                <a:latin typeface="Calibri"/>
              </a:rPr>
              <a:t>Введение в образ животного </a:t>
            </a:r>
            <a:r>
              <a:rPr lang="ru-RU" sz="2400" b="1" dirty="0" smtClean="0">
                <a:solidFill>
                  <a:srgbClr val="C00000"/>
                </a:solidFill>
                <a:latin typeface="Calibri"/>
              </a:rPr>
              <a:t>способствует</a:t>
            </a:r>
            <a:br>
              <a:rPr lang="ru-RU" sz="2400" b="1" dirty="0" smtClean="0">
                <a:solidFill>
                  <a:srgbClr val="C00000"/>
                </a:solidFill>
                <a:latin typeface="Calibri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alibri"/>
              </a:rPr>
              <a:t>снятию у детей зажимов, тревожности</a:t>
            </a:r>
            <a:r>
              <a:rPr lang="ru-RU" sz="2400" b="1" dirty="0" smtClean="0">
                <a:solidFill>
                  <a:srgbClr val="C00000"/>
                </a:solidFill>
                <a:latin typeface="Calibri"/>
              </a:rPr>
              <a:t>,</a:t>
            </a:r>
            <a:br>
              <a:rPr lang="ru-RU" sz="2400" b="1" dirty="0" smtClean="0">
                <a:solidFill>
                  <a:srgbClr val="C00000"/>
                </a:solidFill>
                <a:latin typeface="Calibri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alibri"/>
              </a:rPr>
              <a:t>воспитывает чувство сострадания, сочувствия.</a:t>
            </a:r>
            <a:r>
              <a:rPr lang="ru-RU" sz="2400" dirty="0">
                <a:latin typeface="Calibri"/>
              </a:rPr>
              <a:t/>
            </a:r>
            <a:br>
              <a:rPr lang="ru-RU" sz="2400" dirty="0">
                <a:latin typeface="Calibri"/>
              </a:rPr>
            </a:br>
            <a:r>
              <a:rPr lang="ru-RU" sz="2400" dirty="0">
                <a:latin typeface="Calibri"/>
              </a:rPr>
              <a:t>,</a:t>
            </a:r>
          </a:p>
        </p:txBody>
      </p:sp>
      <p:sp>
        <p:nvSpPr>
          <p:cNvPr id="4" name="Текст 7"/>
          <p:cNvSpPr txBox="1">
            <a:spLocks noGrp="1"/>
          </p:cNvSpPr>
          <p:nvPr>
            <p:ph idx="1"/>
          </p:nvPr>
        </p:nvSpPr>
        <p:spPr>
          <a:xfrm>
            <a:off x="4833271" y="3233023"/>
            <a:ext cx="2808649" cy="2897704"/>
          </a:xfrm>
        </p:spPr>
        <p:txBody>
          <a:bodyPr anchorCtr="1"/>
          <a:lstStyle/>
          <a:p>
            <a:endParaRPr lang="ru-RU"/>
          </a:p>
        </p:txBody>
      </p:sp>
      <p:sp>
        <p:nvSpPr>
          <p:cNvPr id="5" name="Текст 8"/>
          <p:cNvSpPr txBox="1">
            <a:spLocks noGrp="1"/>
          </p:cNvSpPr>
          <p:nvPr>
            <p:ph idx="2"/>
          </p:nvPr>
        </p:nvSpPr>
        <p:spPr>
          <a:xfrm>
            <a:off x="4995361" y="4579678"/>
            <a:ext cx="4148643" cy="1349425"/>
          </a:xfrm>
        </p:spPr>
        <p:txBody>
          <a:bodyPr anchorCtr="1"/>
          <a:lstStyle/>
          <a:p>
            <a:endParaRPr lang="ru-RU"/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3" cstate="print"/>
          <a:srcRect l="6772" t="11701" r="5669" b="13432"/>
          <a:stretch>
            <a:fillRect/>
          </a:stretch>
        </p:blipFill>
        <p:spPr>
          <a:xfrm rot="10799991">
            <a:off x="3788194" y="2122503"/>
            <a:ext cx="4877787" cy="2351418"/>
          </a:xfrm>
          <a:prstGeom prst="rect">
            <a:avLst/>
          </a:prstGeom>
          <a:noFill/>
          <a:ln w="57150">
            <a:solidFill>
              <a:srgbClr val="00B0F0"/>
            </a:solidFill>
            <a:prstDash val="solid"/>
          </a:ln>
        </p:spPr>
      </p:pic>
      <p:pic>
        <p:nvPicPr>
          <p:cNvPr id="7" name="Рисунок 9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/>
          <a:srcRect l="23105" t="12387" r="11398" b="-519"/>
          <a:stretch>
            <a:fillRect/>
          </a:stretch>
        </p:blipFill>
        <p:spPr>
          <a:xfrm rot="5400013">
            <a:off x="-117101" y="2696608"/>
            <a:ext cx="4348380" cy="3200203"/>
          </a:xfrm>
          <a:ln w="57150">
            <a:solidFill>
              <a:srgbClr val="FF0000"/>
            </a:solidFill>
            <a:prstDash val="solid"/>
            <a:miter/>
          </a:ln>
        </p:spPr>
      </p:pic>
      <p:pic>
        <p:nvPicPr>
          <p:cNvPr id="8" name="Picture 2" descr="C:\Users\Алёнушка2\Desktop\фото сад 2017г\20171204_15540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788194" y="4604837"/>
            <a:ext cx="4915385" cy="1861533"/>
          </a:xfrm>
          <a:prstGeom prst="rect">
            <a:avLst/>
          </a:prstGeom>
          <a:noFill/>
          <a:ln w="57150">
            <a:solidFill>
              <a:srgbClr val="00B050"/>
            </a:solidFill>
            <a:prstDash val="solid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/>
        </p:nvPicPr>
        <p:blipFill>
          <a:blip r:embed="rId2" cstate="print"/>
          <a:srcRect l="5410" t="4272" r="5003" b="6183"/>
          <a:stretch>
            <a:fillRect/>
          </a:stretch>
        </p:blipFill>
        <p:spPr>
          <a:xfrm rot="5400013">
            <a:off x="1142977" y="-1143002"/>
            <a:ext cx="6857998" cy="91440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lvl="0"/>
            <a:r>
              <a:rPr lang="ru-RU" sz="2900" b="1" dirty="0">
                <a:solidFill>
                  <a:srgbClr val="C00000"/>
                </a:solidFill>
              </a:rPr>
              <a:t/>
            </a:r>
            <a:br>
              <a:rPr lang="ru-RU" sz="2900" b="1" dirty="0">
                <a:solidFill>
                  <a:srgbClr val="C00000"/>
                </a:solidFill>
              </a:rPr>
            </a:br>
            <a:r>
              <a:rPr lang="ru-RU" sz="2700" b="1" dirty="0" smtClean="0">
                <a:ln>
                  <a:solidFill>
                    <a:srgbClr val="00FF00"/>
                  </a:solidFill>
                </a:ln>
                <a:solidFill>
                  <a:srgbClr val="FF0000"/>
                </a:solidFill>
                <a:latin typeface="+mn-lt"/>
              </a:rPr>
              <a:t>Игры с плетением лент,  нанизыванием бусин, метанием шариков способствуют развитию тонкой моторики, </a:t>
            </a:r>
            <a:r>
              <a:rPr lang="ru-RU" sz="2700" b="1" dirty="0" smtClean="0">
                <a:ln>
                  <a:solidFill>
                    <a:srgbClr val="0070C0"/>
                  </a:solidFill>
                </a:ln>
                <a:solidFill>
                  <a:srgbClr val="00FF00"/>
                </a:solidFill>
                <a:latin typeface="+mn-lt"/>
              </a:rPr>
              <a:t>зрительно-моторной координации</a:t>
            </a:r>
            <a:endParaRPr lang="ru-RU" sz="2700" b="1" dirty="0">
              <a:ln>
                <a:solidFill>
                  <a:srgbClr val="0070C0"/>
                </a:solidFill>
              </a:ln>
              <a:solidFill>
                <a:srgbClr val="00FF00"/>
              </a:solidFill>
              <a:latin typeface="+mn-lt"/>
            </a:endParaRPr>
          </a:p>
        </p:txBody>
      </p:sp>
      <p:pic>
        <p:nvPicPr>
          <p:cNvPr id="1028" name="Picture 4" descr="G:\для конкурса\мой кабинетик\20171218_120920.jpg"/>
          <p:cNvPicPr>
            <a:picLocks noChangeAspect="1" noChangeArrowheads="1"/>
          </p:cNvPicPr>
          <p:nvPr/>
        </p:nvPicPr>
        <p:blipFill>
          <a:blip r:embed="rId3" cstate="print"/>
          <a:srcRect l="16127" t="15152" b="10606"/>
          <a:stretch>
            <a:fillRect/>
          </a:stretch>
        </p:blipFill>
        <p:spPr bwMode="auto">
          <a:xfrm>
            <a:off x="4283968" y="1916832"/>
            <a:ext cx="2774154" cy="435600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4725144"/>
            <a:ext cx="1868016" cy="14010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для конкурса\мой кабинетик\20171218_1204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6806"/>
          <a:stretch>
            <a:fillRect/>
          </a:stretch>
        </p:blipFill>
        <p:spPr bwMode="auto">
          <a:xfrm>
            <a:off x="6228179" y="3356992"/>
            <a:ext cx="2278772" cy="28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4" descr="G:\для конкурса\20171211_113447.jpg"/>
          <p:cNvPicPr>
            <a:picLocks noChangeAspect="1" noChangeArrowheads="1"/>
          </p:cNvPicPr>
          <p:nvPr/>
        </p:nvPicPr>
        <p:blipFill>
          <a:blip r:embed="rId5" cstate="print"/>
          <a:srcRect l="15062"/>
          <a:stretch>
            <a:fillRect/>
          </a:stretch>
        </p:blipFill>
        <p:spPr bwMode="auto">
          <a:xfrm rot="5400000">
            <a:off x="241928" y="2646504"/>
            <a:ext cx="4339343" cy="288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/>
          <p:cNvPicPr>
            <a:picLocks noChangeAspect="1"/>
          </p:cNvPicPr>
          <p:nvPr/>
        </p:nvPicPr>
        <p:blipFill>
          <a:blip r:embed="rId2" cstate="print"/>
          <a:srcRect l="15" r="693"/>
          <a:stretch>
            <a:fillRect/>
          </a:stretch>
        </p:blipFill>
        <p:spPr>
          <a:xfrm rot="10799991">
            <a:off x="9" y="12"/>
            <a:ext cx="9143999" cy="685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:\для конкурса\мой кабинетик\20171218_154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3193041" cy="180000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</p:pic>
      <p:pic>
        <p:nvPicPr>
          <p:cNvPr id="3" name="Picture 2" descr="G:\для конкурса\мой кабинетик\20171218_120232.jpg"/>
          <p:cNvPicPr>
            <a:picLocks noChangeAspect="1" noChangeArrowheads="1"/>
          </p:cNvPicPr>
          <p:nvPr/>
        </p:nvPicPr>
        <p:blipFill>
          <a:blip r:embed="rId4" cstate="print"/>
          <a:srcRect l="14943" r="8117"/>
          <a:stretch>
            <a:fillRect/>
          </a:stretch>
        </p:blipFill>
        <p:spPr bwMode="auto">
          <a:xfrm>
            <a:off x="4427984" y="2348880"/>
            <a:ext cx="4422139" cy="324000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2506290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/>
              </a:rPr>
              <a:t>Примерить варежку эмоций, поиграть в 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  <a:cs typeface="Times New Roman" pitchFamily="18"/>
              </a:rPr>
              <a:t>игрушки-дергунчики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/>
              </a:rPr>
              <a:t>, пальчиковые игры, выполнить мимическую гимнастику с зеркалами полезно ребенку с целью профилактики эмоциональных нарушений и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/>
              </a:rPr>
              <a:t>                                                       развития творческого воображения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4" name="Picture 2" descr="G:\для конкурса\мой кабинетик\20171218_120542.jpg"/>
          <p:cNvPicPr>
            <a:picLocks noChangeAspect="1" noChangeArrowheads="1"/>
          </p:cNvPicPr>
          <p:nvPr/>
        </p:nvPicPr>
        <p:blipFill>
          <a:blip r:embed="rId5" cstate="print"/>
          <a:srcRect l="19067" t="46595" r="28750"/>
          <a:stretch>
            <a:fillRect/>
          </a:stretch>
        </p:blipFill>
        <p:spPr bwMode="auto">
          <a:xfrm rot="10800000">
            <a:off x="5292080" y="4797152"/>
            <a:ext cx="3120000" cy="1800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0" name="Picture 2" descr="G:\для конкурса\мой кабинетик\20171218_165309.jpg"/>
          <p:cNvPicPr>
            <a:picLocks noChangeAspect="1" noChangeArrowheads="1"/>
          </p:cNvPicPr>
          <p:nvPr/>
        </p:nvPicPr>
        <p:blipFill>
          <a:blip r:embed="rId6" cstate="print"/>
          <a:srcRect l="17592" t="13140" r="16666"/>
          <a:stretch>
            <a:fillRect/>
          </a:stretch>
        </p:blipFill>
        <p:spPr bwMode="auto">
          <a:xfrm>
            <a:off x="323528" y="3645024"/>
            <a:ext cx="3888432" cy="2896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6"/>
          <p:cNvPicPr>
            <a:picLocks noChangeAspect="1"/>
          </p:cNvPicPr>
          <p:nvPr/>
        </p:nvPicPr>
        <p:blipFill>
          <a:blip r:embed="rId2" cstate="print"/>
          <a:srcRect l="4703" t="2237" r="5082" b="2267"/>
          <a:stretch>
            <a:fillRect/>
          </a:stretch>
        </p:blipFill>
        <p:spPr>
          <a:xfrm rot="5400013">
            <a:off x="1143009" y="-1142978"/>
            <a:ext cx="6857998" cy="914398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755576" y="476672"/>
            <a:ext cx="7776864" cy="3384376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+mn-lt"/>
              </a:rPr>
              <a:t>В зоне </a:t>
            </a:r>
            <a:r>
              <a:rPr lang="ru-RU" sz="20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+mn-lt"/>
              </a:rPr>
              <a:t>релаксации и снятия эмоционального </a:t>
            </a:r>
            <a:r>
              <a:rPr lang="ru-RU" sz="20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+mn-lt"/>
              </a:rPr>
              <a:t>напряжения </a:t>
            </a:r>
            <a:r>
              <a:rPr lang="ru-RU" sz="20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+mn-lt"/>
                <a:cs typeface="Times New Roman" pitchFamily="18"/>
              </a:rPr>
              <a:t>дети могут снять агрессию, раздражение и гнев.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itchFamily="18"/>
              </a:rPr>
              <a:t/>
            </a:r>
            <a:b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itchFamily="18"/>
              </a:rPr>
            </a:br>
            <a:r>
              <a:rPr lang="ru-RU" sz="2000" b="1" dirty="0" smtClean="0">
                <a:solidFill>
                  <a:srgbClr val="FF0066"/>
                </a:solidFill>
                <a:latin typeface="+mn-lt"/>
                <a:cs typeface="Times New Roman" pitchFamily="18"/>
              </a:rPr>
              <a:t>Играя с  куклой Бобо, пластмассовыми мечами,</a:t>
            </a:r>
            <a:br>
              <a:rPr lang="ru-RU" sz="2000" b="1" dirty="0" smtClean="0">
                <a:solidFill>
                  <a:srgbClr val="FF0066"/>
                </a:solidFill>
                <a:latin typeface="+mn-lt"/>
                <a:cs typeface="Times New Roman" pitchFamily="18"/>
              </a:rPr>
            </a:br>
            <a:r>
              <a:rPr lang="ru-RU" sz="2000" b="1" dirty="0" smtClean="0">
                <a:solidFill>
                  <a:srgbClr val="FF0066"/>
                </a:solidFill>
                <a:latin typeface="+mn-lt"/>
                <a:cs typeface="Times New Roman" pitchFamily="18"/>
              </a:rPr>
              <a:t> молоточком-пищалкой,</a:t>
            </a:r>
            <a:br>
              <a:rPr lang="ru-RU" sz="2000" b="1" dirty="0" smtClean="0">
                <a:solidFill>
                  <a:srgbClr val="FF0066"/>
                </a:solidFill>
                <a:latin typeface="+mn-lt"/>
                <a:cs typeface="Times New Roman" pitchFamily="18"/>
              </a:rPr>
            </a:br>
            <a:r>
              <a:rPr lang="ru-RU" sz="2000" b="1" dirty="0" smtClean="0">
                <a:solidFill>
                  <a:srgbClr val="FF0066"/>
                </a:solidFill>
                <a:latin typeface="+mn-lt"/>
                <a:cs typeface="Times New Roman" pitchFamily="18"/>
              </a:rPr>
              <a:t> </a:t>
            </a:r>
            <a:r>
              <a:rPr lang="ru-RU" sz="2000" b="1" dirty="0" smtClean="0">
                <a:solidFill>
                  <a:srgbClr val="FF0066"/>
                </a:solidFill>
                <a:latin typeface="+mn-lt"/>
              </a:rPr>
              <a:t>песком и водой </a:t>
            </a:r>
            <a:br>
              <a:rPr lang="ru-RU" sz="2000" b="1" dirty="0" smtClean="0">
                <a:solidFill>
                  <a:srgbClr val="FF0066"/>
                </a:solidFill>
                <a:latin typeface="+mn-lt"/>
              </a:rPr>
            </a:br>
            <a:r>
              <a:rPr lang="ru-RU" sz="2000" b="1" dirty="0" smtClean="0">
                <a:solidFill>
                  <a:srgbClr val="FF0066"/>
                </a:solidFill>
                <a:latin typeface="+mn-lt"/>
              </a:rPr>
              <a:t>можно выразить</a:t>
            </a:r>
            <a:br>
              <a:rPr lang="ru-RU" sz="2000" b="1" dirty="0" smtClean="0">
                <a:solidFill>
                  <a:srgbClr val="FF0066"/>
                </a:solidFill>
                <a:latin typeface="+mn-lt"/>
              </a:rPr>
            </a:br>
            <a:r>
              <a:rPr lang="ru-RU" sz="2000" b="1" dirty="0" smtClean="0">
                <a:solidFill>
                  <a:srgbClr val="FF0066"/>
                </a:solidFill>
                <a:latin typeface="+mn-lt"/>
              </a:rPr>
              <a:t> эмоциональные</a:t>
            </a:r>
            <a:br>
              <a:rPr lang="ru-RU" sz="2000" b="1" dirty="0" smtClean="0">
                <a:solidFill>
                  <a:srgbClr val="FF0066"/>
                </a:solidFill>
                <a:latin typeface="+mn-lt"/>
              </a:rPr>
            </a:br>
            <a:r>
              <a:rPr lang="ru-RU" sz="2000" b="1" dirty="0" smtClean="0">
                <a:solidFill>
                  <a:srgbClr val="FF0066"/>
                </a:solidFill>
                <a:latin typeface="+mn-lt"/>
              </a:rPr>
              <a:t> переживания</a:t>
            </a: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r>
              <a:rPr lang="ru-RU" sz="2400" dirty="0" smtClean="0">
                <a:cs typeface="Times New Roman" pitchFamily="18"/>
              </a:rPr>
              <a:t/>
            </a:r>
            <a:br>
              <a:rPr lang="ru-RU" sz="2400" dirty="0" smtClean="0">
                <a:cs typeface="Times New Roman" pitchFamily="18"/>
              </a:rPr>
            </a:br>
            <a:endParaRPr lang="ru-RU" sz="2400" dirty="0">
              <a:latin typeface="Calibri"/>
            </a:endParaRPr>
          </a:p>
        </p:txBody>
      </p:sp>
      <p:pic>
        <p:nvPicPr>
          <p:cNvPr id="2050" name="Picture 2" descr="G:\для конкурса\мой кабинетик\20171218_17085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-2822" t="7955" r="1213" b="-233"/>
          <a:stretch>
            <a:fillRect/>
          </a:stretch>
        </p:blipFill>
        <p:spPr bwMode="auto">
          <a:xfrm rot="20986249">
            <a:off x="245073" y="1543292"/>
            <a:ext cx="3151188" cy="50752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4" cstate="print"/>
          <a:srcRect l="20145" t="-1160"/>
          <a:stretch>
            <a:fillRect/>
          </a:stretch>
        </p:blipFill>
        <p:spPr>
          <a:xfrm rot="5900078">
            <a:off x="4663478" y="2485092"/>
            <a:ext cx="4839969" cy="345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 descr="G:\для конкурса\мой кабинетик\20171218_121043.jpg"/>
          <p:cNvPicPr>
            <a:picLocks noChangeAspect="1" noChangeArrowheads="1"/>
          </p:cNvPicPr>
          <p:nvPr/>
        </p:nvPicPr>
        <p:blipFill>
          <a:blip r:embed="rId5" cstate="print"/>
          <a:srcRect l="32593" t="10274" r="13872" b="1092"/>
          <a:stretch>
            <a:fillRect/>
          </a:stretch>
        </p:blipFill>
        <p:spPr bwMode="auto">
          <a:xfrm rot="5400000">
            <a:off x="2513352" y="3399416"/>
            <a:ext cx="3432864" cy="320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6"/>
          <p:cNvPicPr>
            <a:picLocks noGrp="1" noChangeAspect="1"/>
          </p:cNvPicPr>
          <p:nvPr>
            <p:ph idx="2"/>
          </p:nvPr>
        </p:nvPicPr>
        <p:blipFill>
          <a:blip r:embed="rId2" cstate="print"/>
          <a:srcRect l="4703" t="2237" r="5082" b="2267"/>
          <a:stretch>
            <a:fillRect/>
          </a:stretch>
        </p:blipFill>
        <p:spPr>
          <a:xfrm rot="5400013">
            <a:off x="1152540" y="-1124083"/>
            <a:ext cx="6857998" cy="9106165"/>
          </a:xfrm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629278" y="311073"/>
            <a:ext cx="7886879" cy="1453871"/>
          </a:xfrm>
        </p:spPr>
        <p:txBody>
          <a:bodyPr/>
          <a:lstStyle/>
          <a:p>
            <a:pPr indent="407817">
              <a:lnSpc>
                <a:spcPct val="107000"/>
              </a:lnSpc>
              <a:spcAft>
                <a:spcPts val="726"/>
              </a:spcAft>
            </a:pPr>
            <a:r>
              <a:rPr lang="ru-RU" sz="2200" b="1" dirty="0">
                <a:ln>
                  <a:solidFill>
                    <a:srgbClr val="FF0066"/>
                  </a:solidFill>
                </a:ln>
                <a:solidFill>
                  <a:srgbClr val="7030A0"/>
                </a:solidFill>
                <a:latin typeface="Calibri"/>
                <a:cs typeface="Times New Roman" pitchFamily="18"/>
              </a:rPr>
              <a:t>В сенсорном уголке можно уединиться и понаблюдать за плавающими рыбками в пузырьковой колонне, потрогать ткань и мешочки с разными наполнителями</a:t>
            </a:r>
          </a:p>
        </p:txBody>
      </p:sp>
      <p:sp>
        <p:nvSpPr>
          <p:cNvPr id="4" name="Текст 2"/>
          <p:cNvSpPr txBox="1">
            <a:spLocks noGrp="1"/>
          </p:cNvSpPr>
          <p:nvPr>
            <p:ph type="body" idx="1"/>
          </p:nvPr>
        </p:nvSpPr>
        <p:spPr>
          <a:xfrm>
            <a:off x="287997" y="5157192"/>
            <a:ext cx="4296964" cy="1133394"/>
          </a:xfrm>
        </p:spPr>
        <p:txBody>
          <a:bodyPr anchorCtr="1">
            <a:normAutofit fontScale="92500"/>
          </a:bodyPr>
          <a:lstStyle/>
          <a:p>
            <a:pPr lvl="0" algn="ctr"/>
            <a:r>
              <a:rPr lang="ru-RU" dirty="0">
                <a:solidFill>
                  <a:srgbClr val="0070C0"/>
                </a:solidFill>
                <a:latin typeface="Calibri"/>
              </a:rPr>
              <a:t>При желании можно послушать звуки живой природы, пение птиц, шум моря из ракушки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283968" y="1988840"/>
            <a:ext cx="4491377" cy="1800200"/>
          </a:xfrm>
        </p:spPr>
        <p:txBody>
          <a:bodyPr>
            <a:normAutofit fontScale="92500"/>
          </a:bodyPr>
          <a:lstStyle/>
          <a:p>
            <a:pPr algn="ctr">
              <a:lnSpc>
                <a:spcPct val="107000"/>
              </a:lnSpc>
              <a:spcAft>
                <a:spcPts val="726"/>
              </a:spcAft>
            </a:pPr>
            <a:r>
              <a:rPr lang="ru-RU" dirty="0">
                <a:solidFill>
                  <a:srgbClr val="00642D"/>
                </a:solidFill>
                <a:latin typeface="Calibri"/>
                <a:cs typeface="Times New Roman" pitchFamily="18"/>
              </a:rPr>
              <a:t>Для детей я изготовила «Тактильное полотно» из разного материала, а мешочки наполнила крупами, орехами и </a:t>
            </a:r>
            <a:r>
              <a:rPr lang="ru-RU" dirty="0" smtClean="0">
                <a:solidFill>
                  <a:srgbClr val="00642D"/>
                </a:solidFill>
                <a:latin typeface="Calibri"/>
                <a:cs typeface="Times New Roman" pitchFamily="18"/>
              </a:rPr>
              <a:t>макаронами</a:t>
            </a:r>
            <a:endParaRPr lang="ru-RU" dirty="0">
              <a:solidFill>
                <a:srgbClr val="00B050"/>
              </a:solidFill>
              <a:latin typeface="Calibri"/>
              <a:cs typeface="Times New Roman" pitchFamily="18"/>
            </a:endParaRPr>
          </a:p>
          <a:p>
            <a:pPr lvl="0"/>
            <a:endParaRPr lang="ru-RU" dirty="0"/>
          </a:p>
        </p:txBody>
      </p:sp>
      <p:pic>
        <p:nvPicPr>
          <p:cNvPr id="6" name="Объект 7" descr="C:\Users\Алёнушка2\AppData\Local\Microsoft\Windows\Temporary Internet Files\Content.Word\20171204_155323.jpg"/>
          <p:cNvPicPr>
            <a:picLocks noGrp="1" noChangeAspect="1"/>
          </p:cNvPicPr>
          <p:nvPr>
            <p:ph idx="4"/>
          </p:nvPr>
        </p:nvPicPr>
        <p:blipFill>
          <a:blip r:embed="rId3" cstate="print"/>
          <a:srcRect l="9380" t="9946" r="18371"/>
          <a:stretch>
            <a:fillRect/>
          </a:stretch>
        </p:blipFill>
        <p:spPr>
          <a:xfrm>
            <a:off x="5004048" y="3356992"/>
            <a:ext cx="3548162" cy="3004588"/>
          </a:xfrm>
          <a:solidFill>
            <a:srgbClr val="00B050"/>
          </a:solidFill>
          <a:ln w="38103">
            <a:solidFill>
              <a:srgbClr val="00B050"/>
            </a:solidFill>
            <a:prstDash val="solid"/>
            <a:miter/>
          </a:ln>
        </p:spPr>
      </p:pic>
      <p:pic>
        <p:nvPicPr>
          <p:cNvPr id="7" name="Рисунок 9" descr="C:\Users\Алёнушка2\AppData\Local\Microsoft\Windows\Temporary Internet Files\Content.Word\фото1263.jpg"/>
          <p:cNvPicPr>
            <a:picLocks noChangeAspect="1"/>
          </p:cNvPicPr>
          <p:nvPr/>
        </p:nvPicPr>
        <p:blipFill>
          <a:blip r:embed="rId4" cstate="print"/>
          <a:srcRect t="11338"/>
          <a:stretch>
            <a:fillRect/>
          </a:stretch>
        </p:blipFill>
        <p:spPr>
          <a:xfrm>
            <a:off x="683568" y="1700808"/>
            <a:ext cx="3156484" cy="3461807"/>
          </a:xfrm>
          <a:prstGeom prst="rect">
            <a:avLst/>
          </a:prstGeom>
          <a:noFill/>
          <a:ln w="38103">
            <a:solidFill>
              <a:srgbClr val="00B0F0"/>
            </a:solidFill>
            <a:prstDash val="solid"/>
            <a:miter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лёнушка2\Desktop\music-notes-borders-and-frames_318221.jpg"/>
          <p:cNvPicPr>
            <a:picLocks noChangeAspect="1" noChangeArrowheads="1"/>
          </p:cNvPicPr>
          <p:nvPr/>
        </p:nvPicPr>
        <p:blipFill>
          <a:blip r:embed="rId2" cstate="print"/>
          <a:srcRect r="10206"/>
          <a:stretch>
            <a:fillRect/>
          </a:stretch>
        </p:blipFill>
        <p:spPr bwMode="auto">
          <a:xfrm rot="5400000">
            <a:off x="1142998" y="-1142999"/>
            <a:ext cx="6858000" cy="914400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9592" y="548680"/>
            <a:ext cx="7704856" cy="1224136"/>
          </a:xfrm>
        </p:spPr>
        <p:txBody>
          <a:bodyPr>
            <a:noAutofit/>
          </a:bodyPr>
          <a:lstStyle/>
          <a:p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В коррекционно-развивающей работе с детьми часто использую музыкальные игрушки, колокольчики, </a:t>
            </a:r>
            <a:b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</a:b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диски с записями звуков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живой природы</a:t>
            </a:r>
            <a:endParaRPr lang="ru-RU" sz="2400" dirty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27" name="Picture 3" descr="G:\для конкурса\мой кабинетик\20171218_1645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72816"/>
            <a:ext cx="6858000" cy="38660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3" name="Picture 4" descr="G:\для конкурса\мой кабинетик\20171221_122507.jpg"/>
          <p:cNvPicPr>
            <a:picLocks noChangeAspect="1" noChangeArrowheads="1"/>
          </p:cNvPicPr>
          <p:nvPr/>
        </p:nvPicPr>
        <p:blipFill>
          <a:blip r:embed="rId4" cstate="print"/>
          <a:srcRect l="20204" t="3919" r="24946"/>
          <a:stretch>
            <a:fillRect/>
          </a:stretch>
        </p:blipFill>
        <p:spPr bwMode="auto">
          <a:xfrm>
            <a:off x="5796136" y="4005064"/>
            <a:ext cx="2557025" cy="252500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</p:cSld>
  <p:clrMapOvr>
    <a:masterClrMapping/>
  </p:clrMapOvr>
  <p:transition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для конкурса\рамки\hello_html_3efbd8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2" y="-1142999"/>
            <a:ext cx="6858000" cy="9143997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</a:rPr>
              <a:t>В зависимости от времени года дизайн кабинета видоизменяю, дети всегда этому рады</a:t>
            </a:r>
            <a:endParaRPr lang="ru-RU" sz="2400" b="1" dirty="0">
              <a:ln>
                <a:solidFill>
                  <a:srgbClr val="FFFF0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5122" name="Picture 2" descr="C:\Users\Алёнушка2\Desktop\фото сад 2017г\фото сад 2017-18\20170913_1835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r="7513"/>
          <a:stretch>
            <a:fillRect/>
          </a:stretch>
        </p:blipFill>
        <p:spPr bwMode="auto">
          <a:xfrm rot="5400000">
            <a:off x="5085238" y="2482522"/>
            <a:ext cx="4371443" cy="26640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7" name="Рисунок 7" descr="C:\Users\Алёнушка2\AppData\Local\Microsoft\Windows\Temporary Internet Files\Content.Word\20171204_155458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 b="4563"/>
          <a:stretch>
            <a:fillRect/>
          </a:stretch>
        </p:blipFill>
        <p:spPr>
          <a:xfrm>
            <a:off x="395536" y="1700808"/>
            <a:ext cx="2568575" cy="431958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1" name="Picture 3" descr="C:\Users\Алёнушка2\Desktop\фото сад 2017г\20171204_155431.jpg"/>
          <p:cNvPicPr>
            <a:picLocks noChangeAspect="1" noChangeArrowheads="1"/>
          </p:cNvPicPr>
          <p:nvPr/>
        </p:nvPicPr>
        <p:blipFill>
          <a:blip r:embed="rId5" cstate="print"/>
          <a:srcRect l="10231" r="4512" b="4679"/>
          <a:stretch>
            <a:fillRect/>
          </a:stretch>
        </p:blipFill>
        <p:spPr bwMode="auto">
          <a:xfrm>
            <a:off x="2627784" y="1412776"/>
            <a:ext cx="3600400" cy="237626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52" name="Picture 4" descr="C:\Users\Алёнушка2\Desktop\фото сад 2017г\фото сад 2017-18\20170913_183514.jpg"/>
          <p:cNvPicPr>
            <a:picLocks noChangeAspect="1" noChangeArrowheads="1"/>
          </p:cNvPicPr>
          <p:nvPr/>
        </p:nvPicPr>
        <p:blipFill>
          <a:blip r:embed="rId6" cstate="print"/>
          <a:srcRect t="23400" b="19149"/>
          <a:stretch>
            <a:fillRect/>
          </a:stretch>
        </p:blipFill>
        <p:spPr bwMode="auto">
          <a:xfrm>
            <a:off x="3131840" y="3933056"/>
            <a:ext cx="2649330" cy="270000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1"/>
          <p:cNvSpPr txBox="1">
            <a:spLocks noGrp="1"/>
          </p:cNvSpPr>
          <p:nvPr>
            <p:ph type="title"/>
          </p:nvPr>
        </p:nvSpPr>
        <p:spPr>
          <a:xfrm>
            <a:off x="2699792" y="1628800"/>
            <a:ext cx="3384376" cy="79208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3" y="1484784"/>
            <a:ext cx="4464495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12"/>
          <p:cNvSpPr txBox="1">
            <a:spLocks noGrp="1"/>
          </p:cNvSpPr>
          <p:nvPr>
            <p:ph idx="1"/>
          </p:nvPr>
        </p:nvSpPr>
        <p:spPr>
          <a:xfrm rot="19229208">
            <a:off x="2547293" y="2947870"/>
            <a:ext cx="3992304" cy="1226953"/>
          </a:xfrm>
        </p:spPr>
        <p:txBody>
          <a:bodyPr/>
          <a:lstStyle/>
          <a:p>
            <a:pPr lvl="0" algn="ctr">
              <a:buNone/>
            </a:pPr>
            <a:r>
              <a:rPr lang="ru-RU" sz="3300" b="1" dirty="0">
                <a:solidFill>
                  <a:srgbClr val="FF0000"/>
                </a:solidFill>
                <a:latin typeface="Segoe Print" pitchFamily="2"/>
              </a:rPr>
              <a:t>Спасибо</a:t>
            </a:r>
          </a:p>
          <a:p>
            <a:pPr lvl="0" algn="ctr">
              <a:buNone/>
            </a:pPr>
            <a:r>
              <a:rPr lang="ru-RU" sz="3300" b="1" dirty="0">
                <a:solidFill>
                  <a:srgbClr val="00B0F0"/>
                </a:solidFill>
                <a:latin typeface="Segoe Print" pitchFamily="2"/>
              </a:rPr>
              <a:t>за</a:t>
            </a:r>
            <a:r>
              <a:rPr lang="ru-RU" sz="3300" b="1" dirty="0">
                <a:latin typeface="Segoe Print" pitchFamily="2"/>
              </a:rPr>
              <a:t> </a:t>
            </a:r>
            <a:r>
              <a:rPr lang="ru-RU" sz="3300" b="1" dirty="0">
                <a:solidFill>
                  <a:srgbClr val="7030A0"/>
                </a:solidFill>
                <a:latin typeface="Segoe Print" pitchFamily="2"/>
              </a:rPr>
              <a:t>внимание!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ергей\Saved Games\Desktop\физ-ра 2-3 года\dc4o5o7ni.jpg"/>
          <p:cNvPicPr>
            <a:picLocks noChangeAspect="1"/>
          </p:cNvPicPr>
          <p:nvPr/>
        </p:nvPicPr>
        <p:blipFill>
          <a:blip r:embed="rId2" cstate="print"/>
          <a:srcRect t="4584" b="4622"/>
          <a:stretch>
            <a:fillRect/>
          </a:stretch>
        </p:blipFill>
        <p:spPr>
          <a:xfrm rot="16200004">
            <a:off x="1143003" y="-1143003"/>
            <a:ext cx="6857998" cy="91440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75996" y="2884539"/>
            <a:ext cx="8109932" cy="3161522"/>
          </a:xfrm>
          <a:prstGeom prst="rect">
            <a:avLst/>
          </a:prstGeom>
          <a:solidFill>
            <a:srgbClr val="FFFF00"/>
          </a:solidFill>
          <a:ln>
            <a:noFill/>
            <a:prstDash val="solid"/>
          </a:ln>
        </p:spPr>
        <p:txBody>
          <a:bodyPr vert="horz" wrap="square" lIns="82945" tIns="41473" rIns="82945" bIns="41473" anchor="t" anchorCtr="1" compatLnSpc="1">
            <a:spAutoFit/>
          </a:bodyPr>
          <a:lstStyle/>
          <a:p>
            <a:pPr algn="ctr"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dirty="0">
                <a:solidFill>
                  <a:srgbClr val="FF0066"/>
                </a:solidFill>
                <a:latin typeface="Calibri"/>
                <a:ea typeface="Calibri" pitchFamily="34"/>
                <a:cs typeface=""/>
              </a:rPr>
              <a:t>Организация и оснащение рабочего места педагога-психолога имеют немаловажное значение в повышении эффективности психологической службы.</a:t>
            </a:r>
          </a:p>
          <a:p>
            <a:pPr algn="ctr"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dirty="0">
                <a:solidFill>
                  <a:srgbClr val="0070C0"/>
                </a:solidFill>
                <a:latin typeface="Calibri"/>
                <a:ea typeface=""/>
                <a:cs typeface=""/>
              </a:rPr>
              <a:t>В нашем дошкольном учреждении кабинет педагога-психолога не большой, но я постаралась организовать среду так, </a:t>
            </a:r>
            <a:r>
              <a:rPr lang="ru-RU" sz="2500" dirty="0">
                <a:solidFill>
                  <a:srgbClr val="7030A0"/>
                </a:solidFill>
                <a:latin typeface="Calibri"/>
                <a:ea typeface=""/>
                <a:cs typeface=""/>
              </a:rPr>
              <a:t>чтобы она позволяла максимально эффективно выполнять психологическую работу по всем направлениям деятельности педагога-психолога.</a:t>
            </a:r>
          </a:p>
        </p:txBody>
      </p:sp>
      <p:pic>
        <p:nvPicPr>
          <p:cNvPr id="5" name="Объект 8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39552" y="764704"/>
            <a:ext cx="8108950" cy="205105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0"/>
          <p:cNvPicPr>
            <a:picLocks noGrp="1" noChangeAspect="1"/>
          </p:cNvPicPr>
          <p:nvPr>
            <p:ph idx="2"/>
          </p:nvPr>
        </p:nvPicPr>
        <p:blipFill>
          <a:blip r:embed="rId2" cstate="print"/>
          <a:srcRect l="1848" t="1104" r="2226" b="1217"/>
          <a:stretch>
            <a:fillRect/>
          </a:stretch>
        </p:blipFill>
        <p:spPr>
          <a:xfrm rot="5400013">
            <a:off x="1142969" y="-1143002"/>
            <a:ext cx="6857998" cy="9144004"/>
          </a:xfrm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334083" y="692697"/>
            <a:ext cx="8455675" cy="648072"/>
          </a:xfrm>
        </p:spPr>
        <p:txBody>
          <a:bodyPr>
            <a:noAutofit/>
          </a:bodyPr>
          <a:lstStyle/>
          <a:p>
            <a:pPr lvl="0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/>
              </a:rPr>
              <a:t>В своем кабинете я объединила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CD4603"/>
                </a:solidFill>
                <a:latin typeface="Calibri"/>
              </a:rPr>
              <a:t>зону первичного приема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/>
              </a:rPr>
              <a:t>и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FF0066"/>
                </a:solidFill>
                <a:latin typeface="Calibri"/>
              </a:rPr>
              <a:t>консультативной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FF0066"/>
                </a:solidFill>
                <a:latin typeface="Calibri"/>
              </a:rPr>
              <a:t>работы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/>
              </a:rPr>
              <a:t> со своей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139D1A"/>
                </a:solidFill>
                <a:latin typeface="Calibri"/>
              </a:rPr>
              <a:t>личной (рабочей) зоной</a:t>
            </a:r>
          </a:p>
        </p:txBody>
      </p:sp>
      <p:sp>
        <p:nvSpPr>
          <p:cNvPr id="4" name="Текст 5"/>
          <p:cNvSpPr txBox="1">
            <a:spLocks noGrp="1"/>
          </p:cNvSpPr>
          <p:nvPr>
            <p:ph type="body" idx="1"/>
          </p:nvPr>
        </p:nvSpPr>
        <p:spPr>
          <a:xfrm>
            <a:off x="587633" y="5196066"/>
            <a:ext cx="7928526" cy="969238"/>
          </a:xfrm>
        </p:spPr>
        <p:txBody>
          <a:bodyPr anchorCtr="1">
            <a:normAutofit lnSpcReduction="10000"/>
          </a:bodyPr>
          <a:lstStyle/>
          <a:p>
            <a:pPr lvl="0" algn="ctr"/>
            <a:r>
              <a:rPr lang="ru-RU" sz="2000" dirty="0">
                <a:solidFill>
                  <a:srgbClr val="7030A0"/>
                </a:solidFill>
                <a:latin typeface="Calibri"/>
              </a:rPr>
              <a:t>Для создания доверительной, комфортной обстановки в этой зоне размещены </a:t>
            </a:r>
            <a:r>
              <a:rPr lang="ru-RU" sz="2000" dirty="0" smtClean="0">
                <a:solidFill>
                  <a:srgbClr val="7030A0"/>
                </a:solidFill>
                <a:latin typeface="Calibri"/>
              </a:rPr>
              <a:t>комнатные </a:t>
            </a:r>
            <a:r>
              <a:rPr lang="ru-RU" sz="2000" dirty="0">
                <a:solidFill>
                  <a:srgbClr val="7030A0"/>
                </a:solidFill>
                <a:latin typeface="Calibri"/>
              </a:rPr>
              <a:t>растения, настольный фонтанчик и </a:t>
            </a:r>
            <a:r>
              <a:rPr lang="ru-RU" sz="2000" dirty="0" smtClean="0">
                <a:solidFill>
                  <a:srgbClr val="7030A0"/>
                </a:solidFill>
                <a:latin typeface="Calibri"/>
              </a:rPr>
              <a:t>настенное оформление</a:t>
            </a:r>
            <a:endParaRPr lang="ru-RU" sz="1800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5" name="Текст 6"/>
          <p:cNvSpPr txBox="1">
            <a:spLocks noGrp="1"/>
          </p:cNvSpPr>
          <p:nvPr>
            <p:ph type="body" idx="3"/>
          </p:nvPr>
        </p:nvSpPr>
        <p:spPr>
          <a:xfrm>
            <a:off x="1403649" y="1428627"/>
            <a:ext cx="864096" cy="1935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6"/>
          <p:cNvPicPr>
            <a:picLocks noGrp="1" noChangeAspect="1"/>
          </p:cNvPicPr>
          <p:nvPr>
            <p:ph idx="4"/>
          </p:nvPr>
        </p:nvPicPr>
        <p:blipFill>
          <a:blip r:embed="rId3" cstate="print"/>
          <a:srcRect t="5962" r="9343"/>
          <a:stretch>
            <a:fillRect/>
          </a:stretch>
        </p:blipFill>
        <p:spPr>
          <a:xfrm>
            <a:off x="1331640" y="1412776"/>
            <a:ext cx="6524640" cy="3815675"/>
          </a:xfrm>
          <a:ln w="38103">
            <a:solidFill>
              <a:srgbClr val="C00000"/>
            </a:solidFill>
            <a:prstDash val="solid"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2"/>
          </p:nvPr>
        </p:nvPicPr>
        <p:blipFill>
          <a:blip r:embed="rId2" cstate="print"/>
          <a:stretch>
            <a:fillRect/>
          </a:stretch>
        </p:blipFill>
        <p:spPr>
          <a:xfrm rot="16200004">
            <a:off x="1143003" y="-1143003"/>
            <a:ext cx="6857998" cy="9144004"/>
          </a:xfrm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455727" y="365796"/>
            <a:ext cx="4785869" cy="452208"/>
          </a:xfrm>
        </p:spPr>
        <p:txBody>
          <a:bodyPr>
            <a:normAutofit/>
          </a:bodyPr>
          <a:lstStyle/>
          <a:p>
            <a:pPr lvl="0"/>
            <a:r>
              <a:rPr lang="ru-RU" sz="20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Calibri"/>
              </a:rPr>
              <a:t>Зона первичного приема и консультаций</a:t>
            </a:r>
          </a:p>
        </p:txBody>
      </p:sp>
      <p:sp>
        <p:nvSpPr>
          <p:cNvPr id="4" name="Текст 2"/>
          <p:cNvSpPr txBox="1">
            <a:spLocks noGrp="1"/>
          </p:cNvSpPr>
          <p:nvPr>
            <p:ph type="body" idx="1"/>
          </p:nvPr>
        </p:nvSpPr>
        <p:spPr>
          <a:xfrm>
            <a:off x="345603" y="818004"/>
            <a:ext cx="5055303" cy="1013864"/>
          </a:xfrm>
        </p:spPr>
        <p:txBody>
          <a:bodyPr anchorCtr="1">
            <a:normAutofit/>
          </a:bodyPr>
          <a:lstStyle/>
          <a:p>
            <a:pPr algn="ctr"/>
            <a:r>
              <a:rPr lang="ru-RU" sz="2000" dirty="0">
                <a:solidFill>
                  <a:srgbClr val="00B050"/>
                </a:solidFill>
                <a:latin typeface="Calibri"/>
              </a:rPr>
              <a:t>На столе размещены памятки и буклеты, рекомендации с полезной литературой для родителей; ноутбук, принтеры</a:t>
            </a:r>
          </a:p>
        </p:txBody>
      </p:sp>
      <p:pic>
        <p:nvPicPr>
          <p:cNvPr id="5" name="Объект 6"/>
          <p:cNvPicPr>
            <a:picLocks noGrp="1" noChangeAspect="1"/>
          </p:cNvPicPr>
          <p:nvPr>
            <p:ph idx="4"/>
          </p:nvPr>
        </p:nvPicPr>
        <p:blipFill>
          <a:blip r:embed="rId3" cstate="print"/>
          <a:srcRect l="14176" t="3753" r="-1" b="3131"/>
          <a:stretch>
            <a:fillRect/>
          </a:stretch>
        </p:blipFill>
        <p:spPr>
          <a:xfrm rot="5400013">
            <a:off x="4436950" y="1342346"/>
            <a:ext cx="5339757" cy="3265513"/>
          </a:xfrm>
          <a:ln w="57150">
            <a:solidFill>
              <a:schemeClr val="accent6">
                <a:lumMod val="75000"/>
              </a:schemeClr>
            </a:solidFill>
            <a:prstDash val="solid"/>
          </a:ln>
        </p:spPr>
      </p:pic>
      <p:sp>
        <p:nvSpPr>
          <p:cNvPr id="6" name="Текст 8"/>
          <p:cNvSpPr txBox="1">
            <a:spLocks noGrp="1"/>
          </p:cNvSpPr>
          <p:nvPr>
            <p:ph type="body" idx="3"/>
          </p:nvPr>
        </p:nvSpPr>
        <p:spPr>
          <a:xfrm>
            <a:off x="345603" y="4869160"/>
            <a:ext cx="8467196" cy="1656184"/>
          </a:xfrm>
          <a:solidFill>
            <a:srgbClr val="F8CBAD"/>
          </a:solidFill>
        </p:spPr>
        <p:txBody>
          <a:bodyPr>
            <a:normAutofit lnSpcReduction="10000"/>
          </a:bodyPr>
          <a:lstStyle/>
          <a:p>
            <a:pPr lvl="0"/>
            <a:endParaRPr lang="ru-RU" sz="2000" b="0" dirty="0" smtClean="0"/>
          </a:p>
          <a:p>
            <a:pPr lvl="0"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шкафу хранятся папки для диагностической, коррекционной, развивающей работы; сведения о детях и родителях, нормативно-правовые документы, рабочие тетради для детей, настольные игры, наглядный и демонстрационный материал к занятиям</a:t>
            </a:r>
          </a:p>
          <a:p>
            <a:pPr lvl="0"/>
            <a:endParaRPr lang="ru-RU" dirty="0"/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4" cstate="print"/>
          <a:srcRect t="6099" r="2943"/>
          <a:stretch>
            <a:fillRect/>
          </a:stretch>
        </p:blipFill>
        <p:spPr>
          <a:xfrm>
            <a:off x="251520" y="2060848"/>
            <a:ext cx="5089286" cy="277597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2"/>
            <a:ext cx="6858001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lvl="0"/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0070C0"/>
                </a:solidFill>
                <a:latin typeface="Calibri"/>
              </a:rPr>
              <a:t>Зона </a:t>
            </a:r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rgbClr val="0070C0"/>
                </a:solidFill>
                <a:latin typeface="Calibri"/>
              </a:rPr>
              <a:t>диагностической и коррекционно-развивающей 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0070C0"/>
                </a:solidFill>
                <a:latin typeface="Calibri"/>
              </a:rPr>
              <a:t>работы разместилась в центре кабинета</a:t>
            </a:r>
          </a:p>
        </p:txBody>
      </p:sp>
      <p:sp>
        <p:nvSpPr>
          <p:cNvPr id="4" name="Текст 12"/>
          <p:cNvSpPr txBox="1">
            <a:spLocks noGrp="1"/>
          </p:cNvSpPr>
          <p:nvPr>
            <p:ph idx="1"/>
          </p:nvPr>
        </p:nvSpPr>
        <p:spPr>
          <a:xfrm>
            <a:off x="3275856" y="1340768"/>
            <a:ext cx="5544616" cy="2016224"/>
          </a:xfrm>
          <a:noFill/>
        </p:spPr>
        <p:txBody>
          <a:bodyPr anchorCtr="1">
            <a:noAutofit/>
          </a:bodyPr>
          <a:lstStyle/>
          <a:p>
            <a:pPr lvl="0" algn="ctr">
              <a:buNone/>
            </a:pPr>
            <a:r>
              <a:rPr lang="ru-RU" sz="2000" dirty="0" smtClean="0">
                <a:solidFill>
                  <a:srgbClr val="FF0066"/>
                </a:solidFill>
                <a:latin typeface="Calibri"/>
              </a:rPr>
              <a:t>  </a:t>
            </a:r>
            <a:r>
              <a:rPr lang="ru-RU" sz="2000" b="1" dirty="0" smtClean="0">
                <a:solidFill>
                  <a:srgbClr val="FF0066"/>
                </a:solidFill>
                <a:latin typeface="Calibri"/>
              </a:rPr>
              <a:t>В </a:t>
            </a:r>
            <a:r>
              <a:rPr lang="ru-RU" sz="2000" b="1" dirty="0">
                <a:solidFill>
                  <a:srgbClr val="FF0066"/>
                </a:solidFill>
                <a:latin typeface="Calibri"/>
              </a:rPr>
              <a:t>адаптационный период с детьми раннего возраста провожу </a:t>
            </a:r>
            <a:r>
              <a:rPr lang="ru-RU" sz="2000" b="1" dirty="0" smtClean="0">
                <a:solidFill>
                  <a:srgbClr val="FF0066"/>
                </a:solidFill>
                <a:latin typeface="Calibri"/>
              </a:rPr>
              <a:t>коррекционно-развивающие </a:t>
            </a:r>
            <a:r>
              <a:rPr lang="ru-RU" sz="2000" b="1" dirty="0">
                <a:solidFill>
                  <a:srgbClr val="FF0066"/>
                </a:solidFill>
                <a:latin typeface="Calibri"/>
              </a:rPr>
              <a:t>занятия на снятие мышечного напряжения с использованием </a:t>
            </a:r>
            <a:r>
              <a:rPr lang="ru-RU" sz="2000" b="1" dirty="0" smtClean="0">
                <a:solidFill>
                  <a:srgbClr val="FF0066"/>
                </a:solidFill>
                <a:latin typeface="Calibri"/>
              </a:rPr>
              <a:t>музыкальных игрушек-кукол, массажных мячей, кукольного театра, игр с водой и т.п.</a:t>
            </a:r>
            <a:endParaRPr lang="ru-RU" sz="2000" b="1" dirty="0">
              <a:solidFill>
                <a:srgbClr val="FF0066"/>
              </a:solidFill>
              <a:latin typeface="Calibri"/>
            </a:endParaRPr>
          </a:p>
        </p:txBody>
      </p:sp>
      <p:pic>
        <p:nvPicPr>
          <p:cNvPr id="1030" name="Picture 6" descr="F:\ФОТО\открытые занятия сентябрь 2015г\P1170669.JPG"/>
          <p:cNvPicPr>
            <a:picLocks noChangeAspect="1" noChangeArrowheads="1"/>
          </p:cNvPicPr>
          <p:nvPr/>
        </p:nvPicPr>
        <p:blipFill>
          <a:blip r:embed="rId3" cstate="print"/>
          <a:srcRect l="8684" t="10000" r="30439"/>
          <a:stretch>
            <a:fillRect/>
          </a:stretch>
        </p:blipFill>
        <p:spPr bwMode="auto">
          <a:xfrm>
            <a:off x="323528" y="1124744"/>
            <a:ext cx="3024336" cy="30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10"/>
          <p:cNvPicPr>
            <a:picLocks noChangeAspect="1"/>
          </p:cNvPicPr>
          <p:nvPr/>
        </p:nvPicPr>
        <p:blipFill>
          <a:blip r:embed="rId4" cstate="print"/>
          <a:srcRect l="3980" t="7060" r="5530"/>
          <a:stretch>
            <a:fillRect/>
          </a:stretch>
        </p:blipFill>
        <p:spPr>
          <a:xfrm>
            <a:off x="3635896" y="3429000"/>
            <a:ext cx="4911441" cy="2843976"/>
          </a:xfrm>
          <a:prstGeom prst="rect">
            <a:avLst/>
          </a:prstGeom>
          <a:noFill/>
          <a:ln w="57150">
            <a:solidFill>
              <a:srgbClr val="FF0066"/>
            </a:solidFill>
            <a:prstDash val="solid"/>
            <a:miter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rcRect l="23811" t="12315" r="20378" b="16171"/>
          <a:stretch>
            <a:fillRect/>
          </a:stretch>
        </p:blipFill>
        <p:spPr>
          <a:xfrm rot="895547">
            <a:off x="667435" y="4350763"/>
            <a:ext cx="2576796" cy="1861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4" cy="6857998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27584" y="476672"/>
            <a:ext cx="7848872" cy="27363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FF0066"/>
                </a:solidFill>
              </a:rPr>
              <a:t>В течение года использую разные виды диагностик: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sz="2200" b="1" dirty="0" smtClean="0">
                <a:solidFill>
                  <a:srgbClr val="00B0F0"/>
                </a:solidFill>
              </a:rPr>
              <a:t>экспресс-диагностика изучения психических процессов, </a:t>
            </a:r>
            <a:r>
              <a:rPr lang="ru-RU" sz="2200" b="1" dirty="0" smtClean="0">
                <a:solidFill>
                  <a:srgbClr val="7030A0"/>
                </a:solidFill>
              </a:rPr>
              <a:t>методики</a:t>
            </a:r>
            <a:r>
              <a:rPr lang="ru-RU" sz="2200" b="1" dirty="0" smtClean="0">
                <a:solidFill>
                  <a:srgbClr val="FFC000"/>
                </a:solidFill>
              </a:rPr>
              <a:t> на изучение эмоционального состояния  ребенка,</a:t>
            </a:r>
            <a:br>
              <a:rPr lang="ru-RU" sz="2200" b="1" dirty="0" smtClean="0">
                <a:solidFill>
                  <a:srgbClr val="FFC000"/>
                </a:solidFill>
              </a:rPr>
            </a:br>
            <a:r>
              <a:rPr lang="ru-RU" sz="2200" b="1" dirty="0" smtClean="0">
                <a:solidFill>
                  <a:srgbClr val="00FF00"/>
                </a:solidFill>
              </a:rPr>
              <a:t> на умение выстраивать отношения с детьми в коллективе, </a:t>
            </a:r>
            <a:r>
              <a:rPr lang="ru-RU" sz="2200" b="1" dirty="0" smtClean="0">
                <a:solidFill>
                  <a:srgbClr val="FF0000"/>
                </a:solidFill>
              </a:rPr>
              <a:t>методики ДРО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3" cstate="print"/>
          <a:srcRect t="12739" b="14224"/>
          <a:stretch>
            <a:fillRect/>
          </a:stretch>
        </p:blipFill>
        <p:spPr>
          <a:xfrm>
            <a:off x="251520" y="2420888"/>
            <a:ext cx="2588076" cy="3312368"/>
          </a:xfrm>
          <a:prstGeom prst="rect">
            <a:avLst/>
          </a:prstGeom>
          <a:noFill/>
          <a:ln w="57150">
            <a:solidFill>
              <a:srgbClr val="FFFF00"/>
            </a:solidFill>
            <a:prstDash val="solid"/>
            <a:miter/>
          </a:ln>
        </p:spPr>
      </p:pic>
      <p:pic>
        <p:nvPicPr>
          <p:cNvPr id="2050" name="Picture 2" descr="C:\Users\Алёнушка2\Desktop\фото сад 2017г\20170928_0947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4319" b="6131"/>
          <a:stretch>
            <a:fillRect/>
          </a:stretch>
        </p:blipFill>
        <p:spPr bwMode="auto">
          <a:xfrm>
            <a:off x="6084168" y="2348880"/>
            <a:ext cx="2551401" cy="36004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4098" name="Picture 2" descr="F:\ФОТО\фото 2015-16 уч.год\средняя гр.2015-16\фото2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t="15466" b="18859"/>
          <a:stretch>
            <a:fillRect/>
          </a:stretch>
        </p:blipFill>
        <p:spPr bwMode="auto">
          <a:xfrm>
            <a:off x="2555776" y="3140968"/>
            <a:ext cx="3535515" cy="309594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13">
            <a:off x="1142969" y="-1143002"/>
            <a:ext cx="6857998" cy="9144004"/>
          </a:xfrm>
          <a:ln w="9528">
            <a:solidFill>
              <a:srgbClr val="FF0000"/>
            </a:solidFill>
            <a:prstDash val="solid"/>
          </a:ln>
        </p:spPr>
      </p:pic>
      <p:sp>
        <p:nvSpPr>
          <p:cNvPr id="3" name="Заголовок 6"/>
          <p:cNvSpPr txBox="1">
            <a:spLocks noGrp="1"/>
          </p:cNvSpPr>
          <p:nvPr>
            <p:ph type="title"/>
          </p:nvPr>
        </p:nvSpPr>
        <p:spPr>
          <a:xfrm>
            <a:off x="3110400" y="2989931"/>
            <a:ext cx="2833923" cy="3254566"/>
          </a:xfrm>
        </p:spPr>
        <p:txBody>
          <a:bodyPr/>
          <a:lstStyle/>
          <a:p>
            <a:pPr lvl="0"/>
            <a:r>
              <a:rPr lang="ru-RU" sz="2200" b="1" dirty="0">
                <a:solidFill>
                  <a:srgbClr val="0070C0"/>
                </a:solidFill>
                <a:latin typeface="Calibri"/>
              </a:rPr>
              <a:t>На групповых коррекционно-развивающих занятиях дети работают в рабочих тетрадях, создают сюжетно-ролевые игры, оказывают помощь друг </a:t>
            </a:r>
            <a:r>
              <a:rPr lang="ru-RU" sz="2200" b="1" dirty="0" smtClean="0">
                <a:solidFill>
                  <a:srgbClr val="0070C0"/>
                </a:solidFill>
                <a:latin typeface="Calibri"/>
              </a:rPr>
              <a:t>другу</a:t>
            </a:r>
            <a:endParaRPr lang="ru-RU" sz="2200" b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3" cstate="print"/>
          <a:srcRect l="11950" t="4019" r="448" b="1312"/>
          <a:stretch>
            <a:fillRect/>
          </a:stretch>
        </p:blipFill>
        <p:spPr>
          <a:xfrm rot="5400013">
            <a:off x="-465886" y="2736800"/>
            <a:ext cx="4342375" cy="2645067"/>
          </a:xfrm>
          <a:prstGeom prst="rect">
            <a:avLst/>
          </a:prstGeom>
          <a:noFill/>
          <a:ln w="38103">
            <a:solidFill>
              <a:srgbClr val="C00000"/>
            </a:solidFill>
            <a:prstDash val="solid"/>
            <a:miter/>
          </a:ln>
        </p:spPr>
      </p:pic>
      <p:pic>
        <p:nvPicPr>
          <p:cNvPr id="5" name="Рисунок 13"/>
          <p:cNvPicPr>
            <a:picLocks noChangeAspect="1"/>
          </p:cNvPicPr>
          <p:nvPr/>
        </p:nvPicPr>
        <p:blipFill>
          <a:blip r:embed="rId4" cstate="print"/>
          <a:srcRect b="11681"/>
          <a:stretch>
            <a:fillRect/>
          </a:stretch>
        </p:blipFill>
        <p:spPr>
          <a:xfrm>
            <a:off x="5944314" y="1830551"/>
            <a:ext cx="2811984" cy="4408903"/>
          </a:xfrm>
          <a:prstGeom prst="rect">
            <a:avLst/>
          </a:prstGeom>
          <a:noFill/>
          <a:ln w="38103">
            <a:solidFill>
              <a:srgbClr val="FFFF00"/>
            </a:solidFill>
            <a:prstDash val="solid"/>
            <a:miter/>
          </a:ln>
        </p:spPr>
      </p:pic>
      <p:pic>
        <p:nvPicPr>
          <p:cNvPr id="6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799991">
            <a:off x="2581541" y="475211"/>
            <a:ext cx="4460404" cy="2514711"/>
          </a:xfrm>
          <a:prstGeom prst="rect">
            <a:avLst/>
          </a:prstGeom>
          <a:noFill/>
          <a:ln w="38103">
            <a:solidFill>
              <a:srgbClr val="00B0F0"/>
            </a:solidFill>
            <a:prstDash val="solid"/>
            <a:miter/>
          </a:ln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:\для конкурса\krasivye-ramki-dlya-detey-kartinki-64273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2999" y="-1142998"/>
            <a:ext cx="6858001" cy="9144000"/>
          </a:xfrm>
          <a:prstGeom prst="rect">
            <a:avLst/>
          </a:prstGeom>
          <a:noFill/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351440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На коррекционно-развивающих    занятиях знакомлю детей</a:t>
            </a:r>
            <a:br>
              <a:rPr lang="ru-RU" sz="2000" b="1" dirty="0" smtClean="0">
                <a:ln>
                  <a:solidFill>
                    <a:srgbClr val="FFC00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 smtClean="0">
                <a:ln>
                  <a:solidFill>
                    <a:srgbClr val="FFC00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с видами эмоций и приемами </a:t>
            </a:r>
            <a:r>
              <a:rPr lang="ru-RU" sz="2000" b="1" dirty="0" err="1" smtClean="0">
                <a:ln>
                  <a:solidFill>
                    <a:srgbClr val="FFC00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саморегуляции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00642D"/>
                </a:solidFill>
              </a:rPr>
              <a:t>   </a:t>
            </a:r>
            <a:r>
              <a:rPr lang="ru-RU" sz="2000" b="1" dirty="0" smtClean="0">
                <a:ln>
                  <a:solidFill>
                    <a:srgbClr val="FF0066"/>
                  </a:solidFill>
                </a:ln>
                <a:solidFill>
                  <a:srgbClr val="00642D"/>
                </a:solidFill>
              </a:rPr>
              <a:t>Дети выражают свое отношение</a:t>
            </a:r>
            <a:br>
              <a:rPr lang="ru-RU" sz="2000" b="1" dirty="0" smtClean="0">
                <a:ln>
                  <a:solidFill>
                    <a:srgbClr val="FF0066"/>
                  </a:solidFill>
                </a:ln>
                <a:solidFill>
                  <a:srgbClr val="00642D"/>
                </a:solidFill>
              </a:rPr>
            </a:br>
            <a:r>
              <a:rPr lang="ru-RU" sz="2000" b="1" dirty="0" smtClean="0">
                <a:ln>
                  <a:solidFill>
                    <a:srgbClr val="FF0066"/>
                  </a:solidFill>
                </a:ln>
                <a:solidFill>
                  <a:srgbClr val="00642D"/>
                </a:solidFill>
              </a:rPr>
              <a:t> и настроение</a:t>
            </a:r>
            <a:br>
              <a:rPr lang="ru-RU" sz="2000" b="1" dirty="0" smtClean="0">
                <a:ln>
                  <a:solidFill>
                    <a:srgbClr val="FF0066"/>
                  </a:solidFill>
                </a:ln>
                <a:solidFill>
                  <a:srgbClr val="00642D"/>
                </a:solidFill>
              </a:rPr>
            </a:br>
            <a:r>
              <a:rPr lang="ru-RU" sz="2000" b="1" dirty="0" smtClean="0">
                <a:ln>
                  <a:solidFill>
                    <a:srgbClr val="FF0066"/>
                  </a:solidFill>
                </a:ln>
                <a:solidFill>
                  <a:srgbClr val="00642D"/>
                </a:solidFill>
              </a:rPr>
              <a:t> с помощью пиктограмм</a:t>
            </a:r>
            <a:br>
              <a:rPr lang="ru-RU" sz="2000" b="1" dirty="0" smtClean="0">
                <a:ln>
                  <a:solidFill>
                    <a:srgbClr val="FF0066"/>
                  </a:solidFill>
                </a:ln>
                <a:solidFill>
                  <a:srgbClr val="00642D"/>
                </a:solidFill>
              </a:rPr>
            </a:br>
            <a:r>
              <a:rPr lang="ru-RU" sz="2000" b="1" dirty="0" smtClean="0">
                <a:ln>
                  <a:solidFill>
                    <a:srgbClr val="FF0066"/>
                  </a:solidFill>
                </a:ln>
                <a:solidFill>
                  <a:srgbClr val="00642D"/>
                </a:solidFill>
              </a:rPr>
              <a:t> и условных знаков</a:t>
            </a:r>
            <a:endParaRPr lang="ru-RU" sz="2000" b="1" dirty="0">
              <a:ln>
                <a:solidFill>
                  <a:srgbClr val="FF0066"/>
                </a:solidFill>
              </a:ln>
              <a:solidFill>
                <a:srgbClr val="00642D"/>
              </a:solidFill>
            </a:endParaRPr>
          </a:p>
        </p:txBody>
      </p:sp>
      <p:pic>
        <p:nvPicPr>
          <p:cNvPr id="1027" name="Picture 3" descr="G:\для конкурса\мой кабинетик\P12306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27984" y="548680"/>
            <a:ext cx="4306543" cy="28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8" name="Picture 4" descr="G:\для конкурса\мой кабинетик\P12306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83568" y="3645024"/>
            <a:ext cx="4306543" cy="2880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1029" name="Picture 5" descr="G:\для конкурса\мой кабинетик\P1230647.JPG"/>
          <p:cNvPicPr>
            <a:picLocks noChangeAspect="1" noChangeArrowheads="1"/>
          </p:cNvPicPr>
          <p:nvPr/>
        </p:nvPicPr>
        <p:blipFill>
          <a:blip r:embed="rId5" cstate="print"/>
          <a:srcRect l="15053" t="2198" r="25496" b="4396"/>
          <a:stretch>
            <a:fillRect/>
          </a:stretch>
        </p:blipFill>
        <p:spPr bwMode="auto">
          <a:xfrm>
            <a:off x="5508104" y="3645024"/>
            <a:ext cx="2740951" cy="2880000"/>
          </a:xfrm>
          <a:prstGeom prst="rect">
            <a:avLst/>
          </a:prstGeom>
          <a:noFill/>
          <a:ln w="38100">
            <a:solidFill>
              <a:srgbClr val="00642D"/>
            </a:solidFill>
          </a:ln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C:\Users\Сергей\Saved Games\Desktop\физ-ра 2-3 года\well-suited-ideas-colorful-page-borders-star-border-rainbow.jpg"/>
          <p:cNvPicPr>
            <a:picLocks noChangeAspect="1"/>
          </p:cNvPicPr>
          <p:nvPr/>
        </p:nvPicPr>
        <p:blipFill>
          <a:blip r:embed="rId2" cstate="print"/>
          <a:srcRect l="1638" t="2688" r="976" b="1890"/>
          <a:stretch>
            <a:fillRect/>
          </a:stretch>
        </p:blipFill>
        <p:spPr>
          <a:xfrm>
            <a:off x="0" y="1"/>
            <a:ext cx="914400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5"/>
          <p:cNvSpPr txBox="1">
            <a:spLocks noGrp="1"/>
          </p:cNvSpPr>
          <p:nvPr>
            <p:ph type="title"/>
          </p:nvPr>
        </p:nvSpPr>
        <p:spPr>
          <a:xfrm>
            <a:off x="629278" y="260648"/>
            <a:ext cx="7886879" cy="1080120"/>
          </a:xfrm>
        </p:spPr>
        <p:txBody>
          <a:bodyPr>
            <a:normAutofit fontScale="90000"/>
          </a:bodyPr>
          <a:lstStyle/>
          <a:p>
            <a:pPr>
              <a:spcAft>
                <a:spcPts val="1284"/>
              </a:spcAft>
            </a:pPr>
            <a:r>
              <a:rPr lang="ru-RU" sz="27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Calibri"/>
              </a:rPr>
              <a:t>Зона коррекционно-развивающей работы </a:t>
            </a:r>
            <a:r>
              <a:rPr lang="ru-RU" sz="27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Calibri"/>
              </a:rPr>
              <a:t>объединена   </a:t>
            </a:r>
            <a:r>
              <a:rPr lang="ru-RU" sz="27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Calibri"/>
              </a:rPr>
              <a:t/>
            </a:r>
            <a:br>
              <a:rPr lang="ru-RU" sz="27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Calibri"/>
              </a:rPr>
            </a:br>
            <a:r>
              <a:rPr lang="ru-RU" sz="27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Calibri"/>
              </a:rPr>
              <a:t> </a:t>
            </a:r>
            <a:r>
              <a:rPr lang="ru-RU" sz="2700" b="1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Calibri"/>
              </a:rPr>
              <a:t>с зоной игровой терапии</a:t>
            </a:r>
            <a:r>
              <a:rPr lang="ru-RU" sz="2500" b="1" dirty="0">
                <a:solidFill>
                  <a:srgbClr val="C00000"/>
                </a:solidFill>
                <a:latin typeface="Calibri"/>
              </a:rPr>
              <a:t/>
            </a:r>
            <a:br>
              <a:rPr lang="ru-RU" sz="2500" b="1" dirty="0">
                <a:solidFill>
                  <a:srgbClr val="C00000"/>
                </a:solidFill>
                <a:latin typeface="Calibri"/>
              </a:rPr>
            </a:br>
            <a:endParaRPr lang="ru-RU" sz="25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" name="Текст 7"/>
          <p:cNvSpPr txBox="1">
            <a:spLocks noGrp="1"/>
          </p:cNvSpPr>
          <p:nvPr>
            <p:ph type="body" idx="1"/>
          </p:nvPr>
        </p:nvSpPr>
        <p:spPr>
          <a:xfrm>
            <a:off x="391678" y="881348"/>
            <a:ext cx="8272760" cy="1175837"/>
          </a:xfrm>
        </p:spPr>
        <p:txBody>
          <a:bodyPr anchorCtr="1">
            <a:normAutofit lnSpcReduction="10000"/>
          </a:bodyPr>
          <a:lstStyle/>
          <a:p>
            <a:pPr lvl="0" algn="l"/>
            <a:r>
              <a:rPr lang="ru-RU" dirty="0">
                <a:solidFill>
                  <a:srgbClr val="7030A0"/>
                </a:solidFill>
                <a:latin typeface="Calibri"/>
              </a:rPr>
              <a:t>Игры с игрушками из киндер-сюрприза, маленькими машинками, солдатиками позволяют выразить свои  эмоции, снять напряжение, </a:t>
            </a:r>
            <a:r>
              <a:rPr lang="ru-RU" dirty="0" smtClean="0">
                <a:solidFill>
                  <a:srgbClr val="7030A0"/>
                </a:solidFill>
                <a:latin typeface="Calibri"/>
              </a:rPr>
              <a:t>развивать </a:t>
            </a:r>
            <a:r>
              <a:rPr lang="ru-RU" dirty="0">
                <a:solidFill>
                  <a:srgbClr val="7030A0"/>
                </a:solidFill>
                <a:latin typeface="Calibri"/>
              </a:rPr>
              <a:t>воображение</a:t>
            </a:r>
          </a:p>
        </p:txBody>
      </p:sp>
      <p:sp>
        <p:nvSpPr>
          <p:cNvPr id="5" name="Текст 8"/>
          <p:cNvSpPr txBox="1">
            <a:spLocks noGrp="1"/>
          </p:cNvSpPr>
          <p:nvPr>
            <p:ph type="body" idx="3"/>
          </p:nvPr>
        </p:nvSpPr>
        <p:spPr>
          <a:xfrm>
            <a:off x="4629603" y="4579022"/>
            <a:ext cx="4148634" cy="1349956"/>
          </a:xfrm>
        </p:spPr>
        <p:txBody>
          <a:bodyPr anchorCtr="1"/>
          <a:lstStyle/>
          <a:p>
            <a:pPr lvl="0" algn="ctr"/>
            <a:r>
              <a:rPr lang="ru-RU">
                <a:solidFill>
                  <a:srgbClr val="139D1A"/>
                </a:solidFill>
                <a:latin typeface="Calibri"/>
              </a:rPr>
              <a:t>.</a:t>
            </a:r>
          </a:p>
        </p:txBody>
      </p:sp>
      <p:pic>
        <p:nvPicPr>
          <p:cNvPr id="6" name="Объект 8"/>
          <p:cNvPicPr>
            <a:picLocks noGrp="1" noChangeAspect="1"/>
          </p:cNvPicPr>
          <p:nvPr>
            <p:ph idx="2"/>
          </p:nvPr>
        </p:nvPicPr>
        <p:blipFill>
          <a:blip r:embed="rId3" cstate="print"/>
          <a:srcRect b="15859"/>
          <a:stretch>
            <a:fillRect/>
          </a:stretch>
        </p:blipFill>
        <p:spPr>
          <a:xfrm rot="10799991">
            <a:off x="326368" y="4493357"/>
            <a:ext cx="4572221" cy="2168956"/>
          </a:xfrm>
          <a:ln w="38103">
            <a:solidFill>
              <a:srgbClr val="FF3399"/>
            </a:solidFill>
            <a:prstDash val="solid"/>
          </a:ln>
        </p:spPr>
      </p:pic>
      <p:pic>
        <p:nvPicPr>
          <p:cNvPr id="7" name="Объект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799991">
            <a:off x="391686" y="2187836"/>
            <a:ext cx="3868209" cy="2179391"/>
          </a:xfrm>
          <a:prstGeom prst="rect">
            <a:avLst/>
          </a:prstGeom>
          <a:noFill/>
          <a:ln w="38103">
            <a:solidFill>
              <a:srgbClr val="FF3300"/>
            </a:solidFill>
            <a:prstDash val="solid"/>
          </a:ln>
        </p:spPr>
      </p:pic>
      <p:pic>
        <p:nvPicPr>
          <p:cNvPr id="8" name="Объект 6"/>
          <p:cNvPicPr>
            <a:picLocks noGrp="1" noChangeAspect="1"/>
          </p:cNvPicPr>
          <p:nvPr>
            <p:ph idx="4"/>
          </p:nvPr>
        </p:nvPicPr>
        <p:blipFill>
          <a:blip r:embed="rId5" cstate="print"/>
          <a:stretch>
            <a:fillRect/>
          </a:stretch>
        </p:blipFill>
        <p:spPr>
          <a:xfrm>
            <a:off x="3601334" y="2060848"/>
            <a:ext cx="5542666" cy="3592441"/>
          </a:xfr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376</Words>
  <Application>Microsoft Office PowerPoint</Application>
  <PresentationFormat>Экран (4:3)</PresentationFormat>
  <Paragraphs>37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В своем кабинете я объединила зону первичного приема и консультативной работы со своей личной (рабочей) зоной</vt:lpstr>
      <vt:lpstr>Зона первичного приема и консультаций</vt:lpstr>
      <vt:lpstr>Зона диагностической и коррекционно-развивающей работы разместилась в центре кабинета</vt:lpstr>
      <vt:lpstr>В течение года использую разные виды диагностик:  экспресс-диагностика изучения психических процессов, методики на изучение эмоционального состояния  ребенка,  на умение выстраивать отношения с детьми в коллективе, методики ДРО </vt:lpstr>
      <vt:lpstr>На групповых коррекционно-развивающих занятиях дети работают в рабочих тетрадях, создают сюжетно-ролевые игры, оказывают помощь друг другу</vt:lpstr>
      <vt:lpstr>   На коррекционно-развивающих    занятиях знакомлю детей  с видами эмоций и приемами саморегуляции    Дети выражают свое отношение  и настроение  с помощью пиктограмм  и условных знаков</vt:lpstr>
      <vt:lpstr>Зона коррекционно-развивающей работы объединена     с зоной игровой терапии </vt:lpstr>
      <vt:lpstr>Для анималотерапии использую игрушки  и лего животных.   Введение в образ животного способствует  снятию у детей зажимов, тревожности,  воспитывает чувство сострадания, сочувствия. ,</vt:lpstr>
      <vt:lpstr> Игры с плетением лент,  нанизыванием бусин, метанием шариков способствуют развитию тонкой моторики, зрительно-моторной координации</vt:lpstr>
      <vt:lpstr>Примерить варежку эмоций, поиграть в игрушки-дергунчики, пальчиковые игры, выполнить мимическую гимнастику с зеркалами полезно ребенку с целью профилактики эмоциональных нарушений и                                                        развития творческого воображения </vt:lpstr>
      <vt:lpstr>В зоне релаксации и снятия эмоционального напряжения дети могут снять агрессию, раздражение и гнев.  Играя с  куклой Бобо, пластмассовыми мечами,  молоточком-пищалкой,  песком и водой  можно выразить  эмоциональные  переживания  </vt:lpstr>
      <vt:lpstr>В сенсорном уголке можно уединиться и понаблюдать за плавающими рыбками в пузырьковой колонне, потрогать ткань и мешочки с разными наполнителями</vt:lpstr>
      <vt:lpstr>В коррекционно-развивающей работе с детьми часто использую музыкальные игрушки, колокольчики,  диски с записями звуков живой природы</vt:lpstr>
      <vt:lpstr>В зависимости от времени года дизайн кабинета видоизменяю, дети всегда этому рады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Алёнушка2</dc:creator>
  <cp:lastModifiedBy>Алёнушка2</cp:lastModifiedBy>
  <cp:revision>43</cp:revision>
  <dcterms:created xsi:type="dcterms:W3CDTF">2017-12-19T10:43:23Z</dcterms:created>
  <dcterms:modified xsi:type="dcterms:W3CDTF">2017-12-21T07:40:14Z</dcterms:modified>
</cp:coreProperties>
</file>