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2" r:id="rId3"/>
    <p:sldId id="273" r:id="rId4"/>
    <p:sldId id="261" r:id="rId5"/>
    <p:sldId id="264" r:id="rId6"/>
    <p:sldId id="266" r:id="rId7"/>
    <p:sldId id="267" r:id="rId8"/>
    <p:sldId id="265" r:id="rId9"/>
    <p:sldId id="268" r:id="rId10"/>
    <p:sldId id="257" r:id="rId11"/>
    <p:sldId id="258" r:id="rId12"/>
    <p:sldId id="269" r:id="rId13"/>
    <p:sldId id="260" r:id="rId14"/>
    <p:sldId id="27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FFFF66"/>
    <a:srgbClr val="FF6600"/>
    <a:srgbClr val="006600"/>
    <a:srgbClr val="0099FF"/>
    <a:srgbClr val="B917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G:\&#1057;&#1045;&#1052;&#1048;&#1053;&#1040;&#1056;%20&#1072;&#1087;&#1088;&#1077;&#1083;&#1100;2018\&#8470;4%20&#1050;&#1088;&#1072;&#1089;&#1086;&#1090;&#1082;&#1072;-&#1084;&#1080;&#1085;&#1091;&#1089;&#1086;&#1074;&#1082;&#1072;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7;&#1045;&#1052;&#1048;&#1053;&#1040;&#1056;%20&#1072;&#1087;&#1088;&#1077;&#1083;&#1100;2018\&#8470;5%20&#1079;&#1074;&#1091;&#1082;%20&#1074;&#1086;&#1076;&#1086;&#1087;&#1072;&#1076;&#1072;.mp3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7;&#1045;&#1052;&#1048;&#1053;&#1040;&#1056;%20&#1072;&#1087;&#1088;&#1077;&#1083;&#1100;2018\&#8470;6%20&#1076;&#1083;&#1103;%20&#1088;&#1077;&#1083;&#1072;&#1082;&#1089;&#1072;&#1094;&#1080;&#1080;&#1054;%20&#1044;&#1091;&#1096;&#1077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7;&#1045;&#1052;&#1048;&#1053;&#1040;&#1056;%20&#1072;&#1087;&#1088;&#1077;&#1083;&#1100;2018\&#8470;6%20&#1079;&#1074;&#1091;&#1082;%20&#1074;&#1086;&#1083;&#1096;&#1077;&#1073;&#1089;&#1090;&#1074;&#1072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3;&#1105;&#1085;&#1091;&#1096;&#1082;&#1072;2\Desktop\&#1088;&#1077;&#1092;&#1083;&#1077;&#1082;&#1089;&#1080;&#1103;%20&#1080;%20&#1084;&#1091;&#1079;&#1099;&#1082;&#1072;\_krasotka_-_Pretty_Woman_minus%20(1)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7;&#1045;&#1052;&#1048;&#1053;&#1040;&#1056;%20&#1072;&#1087;&#1088;&#1077;&#1083;&#1100;2018\&#8470;1%20&#1056;&#1086;&#1084;&#1072;&#1085;&#1090;&#1080;&#1095;.&#1084;&#1077;&#1083;&#1086;&#1076;%20&#1080;&#1079;%20&#1092;-&#1084;&#1072;%20&#1050;&#1088;&#1072;&#1089;&#1086;&#1090;&#1082;&#107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7;&#1045;&#1052;&#1048;&#1053;&#1040;&#1056;%20&#1072;&#1087;&#1088;&#1077;&#1083;&#1100;2018\&#8470;1%20&#1056;&#1086;&#1084;&#1072;&#1085;&#1090;&#1080;&#1095;.&#1084;&#1077;&#1083;&#1086;&#1076;%20&#1080;&#1079;%20&#1092;-&#1084;&#1072;%20&#1050;&#1088;&#1072;&#1089;&#1086;&#1090;&#1082;&#1072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7;&#1045;&#1052;&#1048;&#1053;&#1040;&#1056;%20&#1072;&#1087;&#1088;&#1077;&#1083;&#1100;2018\&#8470;2%20%20&#1096;&#1072;&#1088;&#1080;&#1082;&#1080;%20&#1074;&#1086;&#1079;&#1076;&#1091;&#1096;&#1085;&#1099;&#1077;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7;&#1045;&#1052;&#1048;&#1053;&#1040;&#1056;%20&#1072;&#1087;&#1088;&#1077;&#1083;&#1100;2018\&#8470;%203%20&#1057;&#1086;&#1088;&#1086;&#1082;&#1086;&#1085;&#1086;&#1078;&#1082;&#1080;%20&#1074;&#1077;&#1089;&#1077;&#1083;&#1099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ЕМИНАР апрель2018\рефлексия\iZDQ7YEEQ.jpg"/>
          <p:cNvPicPr>
            <a:picLocks noChangeAspect="1" noChangeArrowheads="1"/>
          </p:cNvPicPr>
          <p:nvPr/>
        </p:nvPicPr>
        <p:blipFill>
          <a:blip r:embed="rId2" cstate="print"/>
          <a:srcRect r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4" cy="43924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B917A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B917A6"/>
                </a:solidFill>
                <a:latin typeface="+mj-lt"/>
                <a:cs typeface="Times New Roman" pitchFamily="18" charset="0"/>
              </a:rPr>
              <a:t>Тренинг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«Благополучие эмоционального состояния педагога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–</a:t>
            </a:r>
            <a:b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залог сохранения здоровья</a:t>
            </a:r>
            <a:b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воспитанников детского сада»</a:t>
            </a:r>
            <a:b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педагог-психолог  </a:t>
            </a:r>
            <a:r>
              <a:rPr lang="ru-RU" sz="27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Исупова</a:t>
            </a:r>
            <a:r>
              <a:rPr lang="ru-RU" sz="27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Н.М.</a:t>
            </a:r>
            <a:endParaRPr lang="ru-RU" sz="2700" dirty="0">
              <a:latin typeface="+mj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скраски рамки\iU3VSHA2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71546" y="-1214454"/>
            <a:ext cx="6858000" cy="9286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dirty="0" smtClean="0">
                <a:solidFill>
                  <a:srgbClr val="00B0F0"/>
                </a:solidFill>
              </a:rPr>
              <a:t>Игра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«Пессимист</a:t>
            </a:r>
            <a:r>
              <a:rPr lang="ru-RU" sz="4000" b="1" dirty="0" smtClean="0">
                <a:solidFill>
                  <a:srgbClr val="00B0F0"/>
                </a:solidFill>
              </a:rPr>
              <a:t> и 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Оптимист»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Сергей\Saved Games\Desktop\il_570xN.890990749_jqy5.jpg"/>
          <p:cNvPicPr>
            <a:picLocks noChangeAspect="1" noChangeArrowheads="1"/>
          </p:cNvPicPr>
          <p:nvPr/>
        </p:nvPicPr>
        <p:blipFill>
          <a:blip r:embed="rId3" cstate="print"/>
          <a:srcRect l="16986" r="18843"/>
          <a:stretch>
            <a:fillRect/>
          </a:stretch>
        </p:blipFill>
        <p:spPr bwMode="auto">
          <a:xfrm>
            <a:off x="642910" y="1285860"/>
            <a:ext cx="3166772" cy="370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3076" name="Picture 4" descr="C:\Users\Сергей\Saved Games\Desktop\pileofmul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14554"/>
            <a:ext cx="3977652" cy="2664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аскраски рамки\i13GZRSB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511156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Профессия педагога, воспитателя, работника дошкольного учреждения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1471594" cy="357190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 минусы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2844" y="1285860"/>
            <a:ext cx="2928958" cy="5429288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Стало много детей – большие группы, трудно ими управлять;</a:t>
            </a:r>
          </a:p>
          <a:p>
            <a:r>
              <a:rPr lang="ru-RU" sz="1800" dirty="0" smtClean="0"/>
              <a:t>Дети непослушные;</a:t>
            </a:r>
          </a:p>
          <a:p>
            <a:r>
              <a:rPr lang="ru-RU" sz="1800" dirty="0" smtClean="0"/>
              <a:t>Родители трудные;</a:t>
            </a:r>
          </a:p>
          <a:p>
            <a:r>
              <a:rPr lang="ru-RU" sz="1800" dirty="0" smtClean="0"/>
              <a:t>Маленькая зарплата;</a:t>
            </a:r>
          </a:p>
          <a:p>
            <a:r>
              <a:rPr lang="ru-RU" sz="1800" dirty="0" smtClean="0"/>
              <a:t>Приходится готовиться дома;</a:t>
            </a:r>
          </a:p>
          <a:p>
            <a:r>
              <a:rPr lang="ru-RU" sz="1800" dirty="0" smtClean="0"/>
              <a:t>Много бумажной работы;</a:t>
            </a:r>
          </a:p>
          <a:p>
            <a:r>
              <a:rPr lang="ru-RU" sz="1800" dirty="0" smtClean="0"/>
              <a:t>Отчеты и проверки;</a:t>
            </a:r>
          </a:p>
          <a:p>
            <a:r>
              <a:rPr lang="ru-RU" sz="1800" dirty="0" smtClean="0"/>
              <a:t>Нестабильность и неуверенность в завтрашнем дне, относительно оплаты, условий и пр.;</a:t>
            </a:r>
          </a:p>
          <a:p>
            <a:r>
              <a:rPr lang="ru-RU" sz="1800" dirty="0" smtClean="0"/>
              <a:t>Нервные перегрузки;</a:t>
            </a:r>
          </a:p>
          <a:p>
            <a:r>
              <a:rPr lang="ru-RU" sz="1800" dirty="0" smtClean="0"/>
              <a:t>Нет денег на пособия.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58016" y="857233"/>
            <a:ext cx="1828784" cy="357190"/>
          </a:xfrm>
          <a:solidFill>
            <a:srgbClr val="FFFF66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+ плюсы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143240" y="1285860"/>
            <a:ext cx="5857917" cy="5429288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Эмоциональная отдача от детей!</a:t>
            </a:r>
          </a:p>
          <a:p>
            <a:r>
              <a:rPr lang="ru-RU" sz="1600" dirty="0" smtClean="0"/>
              <a:t>Широкий круг общения!</a:t>
            </a:r>
          </a:p>
          <a:p>
            <a:r>
              <a:rPr lang="ru-RU" sz="1600" dirty="0" smtClean="0"/>
              <a:t>Возможность видеть своих детей чаще, чем людям с полным рабочим днем! Есть время для семьи.</a:t>
            </a:r>
          </a:p>
          <a:p>
            <a:r>
              <a:rPr lang="ru-RU" sz="1600" dirty="0" smtClean="0"/>
              <a:t>Постоянное развитие (с детьми нельзя не развиваться) и возможность быть интересным разносторонне развитым человеком!</a:t>
            </a:r>
          </a:p>
          <a:p>
            <a:r>
              <a:rPr lang="ru-RU" sz="1600" dirty="0" smtClean="0"/>
              <a:t>Социальный статус! (особенно воспитатели).</a:t>
            </a:r>
          </a:p>
          <a:p>
            <a:r>
              <a:rPr lang="ru-RU" sz="1600" dirty="0" smtClean="0"/>
              <a:t>Государственные льготы (пенсия по выслуге, возможность отправлять детей в санатории, отдыхать самим);</a:t>
            </a:r>
          </a:p>
          <a:p>
            <a:r>
              <a:rPr lang="ru-RU" sz="1600" dirty="0" smtClean="0"/>
              <a:t>Собственная значимость! Собственное помещение!</a:t>
            </a:r>
          </a:p>
          <a:p>
            <a:r>
              <a:rPr lang="ru-RU" sz="1600" dirty="0" smtClean="0"/>
              <a:t>Возможность всегда держать себя в хорошей внешней форме – прическа, одежда, туфельки.</a:t>
            </a:r>
          </a:p>
          <a:p>
            <a:r>
              <a:rPr lang="ru-RU" sz="1600" dirty="0" smtClean="0"/>
              <a:t>Летние каникулы! </a:t>
            </a:r>
          </a:p>
          <a:p>
            <a:r>
              <a:rPr lang="ru-RU" sz="1600" dirty="0" smtClean="0"/>
              <a:t>Неполный рабочий день!</a:t>
            </a:r>
          </a:p>
          <a:p>
            <a:r>
              <a:rPr lang="ru-RU" sz="1600" dirty="0" smtClean="0"/>
              <a:t>Цветы в день воспитателя и на 8 марта! Подарки от благодарных воспитанников и родителей по праздникам!</a:t>
            </a:r>
          </a:p>
          <a:p>
            <a:r>
              <a:rPr lang="ru-RU" sz="1600" dirty="0" smtClean="0"/>
              <a:t>Более 20 дней рождений за год!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44" y="214290"/>
            <a:ext cx="5214974" cy="785818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</a:rPr>
              <a:t>Упражнение «Позитивный настрой»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Сергей\Saved Games\Desktop\5cf4a0bf2a3034f7b9fcb804c5ec360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643731"/>
            <a:ext cx="5400000" cy="540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3214710" cy="592935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Я безупречна, гармонична,</a:t>
            </a:r>
          </a:p>
          <a:p>
            <a:pPr algn="ctr"/>
            <a:r>
              <a:rPr lang="ru-RU" sz="2800" dirty="0" smtClean="0"/>
              <a:t>Гостеприимна, весела,</a:t>
            </a:r>
          </a:p>
          <a:p>
            <a:pPr algn="ctr"/>
            <a:r>
              <a:rPr lang="ru-RU" sz="2800" dirty="0" smtClean="0"/>
              <a:t>В общении дипломатична,</a:t>
            </a:r>
          </a:p>
          <a:p>
            <a:pPr algn="ctr"/>
            <a:r>
              <a:rPr lang="ru-RU" sz="2800" dirty="0" smtClean="0"/>
              <a:t>Любые спорятся дела.</a:t>
            </a:r>
          </a:p>
          <a:p>
            <a:pPr algn="ctr"/>
            <a:r>
              <a:rPr lang="ru-RU" sz="2800" dirty="0" smtClean="0"/>
              <a:t>Я – замечательная мама,</a:t>
            </a:r>
          </a:p>
          <a:p>
            <a:pPr algn="ctr"/>
            <a:r>
              <a:rPr lang="ru-RU" sz="2800" dirty="0" smtClean="0"/>
              <a:t>Прекрасная жена и дочь.</a:t>
            </a:r>
          </a:p>
          <a:p>
            <a:pPr algn="ctr"/>
            <a:r>
              <a:rPr lang="ru-RU" sz="2800" dirty="0" smtClean="0"/>
              <a:t>Где нужно, там тверда, упряма,</a:t>
            </a:r>
          </a:p>
          <a:p>
            <a:pPr algn="ctr"/>
            <a:r>
              <a:rPr lang="ru-RU" sz="2800" dirty="0" smtClean="0"/>
              <a:t>Всегда готова всем помочь.</a:t>
            </a:r>
          </a:p>
          <a:p>
            <a:pPr algn="ctr"/>
            <a:r>
              <a:rPr lang="ru-RU" sz="2800" dirty="0" smtClean="0"/>
              <a:t>Я деликатна, терпелива,</a:t>
            </a:r>
          </a:p>
          <a:p>
            <a:pPr algn="ctr"/>
            <a:r>
              <a:rPr lang="ru-RU" sz="2800" dirty="0" smtClean="0"/>
              <a:t>Заботлива я и верна.</a:t>
            </a:r>
          </a:p>
          <a:p>
            <a:pPr algn="ctr"/>
            <a:r>
              <a:rPr lang="ru-RU" sz="2800" dirty="0" smtClean="0"/>
              <a:t>Я очень женственна, красива,</a:t>
            </a:r>
          </a:p>
          <a:p>
            <a:pPr algn="ctr"/>
            <a:r>
              <a:rPr lang="ru-RU" sz="2800" dirty="0" smtClean="0"/>
              <a:t>Моя душа теплом полна.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Улыбнитесь себе!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№4 Красотка-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4941168"/>
            <a:ext cx="576064" cy="50405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Saved Games\Desktop\Iceland_Waterfalls_455893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5286412" cy="179704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Аутотренинговое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упражнение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«Сеанс психофизической настройки»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№5 звук водоп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№6 для релаксацииО Душ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ЕМИНАР апрель2018\рефлексия\i9XC8RY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0" y="-63500"/>
            <a:ext cx="10160000" cy="698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7157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«Волшебная шкатулка»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3" descr="C:\Users\Сергей\Saved Games\Desktop\18077-FX-8-0-12-6-0-0.jpg"/>
          <p:cNvPicPr>
            <a:picLocks noChangeAspect="1" noChangeArrowheads="1"/>
          </p:cNvPicPr>
          <p:nvPr/>
        </p:nvPicPr>
        <p:blipFill>
          <a:blip r:embed="rId4" cstate="print"/>
          <a:srcRect l="5702" r="5342" b="2491"/>
          <a:stretch>
            <a:fillRect/>
          </a:stretch>
        </p:blipFill>
        <p:spPr bwMode="auto">
          <a:xfrm>
            <a:off x="2214546" y="2428868"/>
            <a:ext cx="4729266" cy="3456000"/>
          </a:xfrm>
          <a:prstGeom prst="roundRect">
            <a:avLst/>
          </a:prstGeom>
          <a:noFill/>
        </p:spPr>
      </p:pic>
      <p:pic>
        <p:nvPicPr>
          <p:cNvPr id="5" name="№6 звук волшеб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СЕМИНАР апрель2018\рефлексия\fonstola_ru-15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785926"/>
            <a:ext cx="3686172" cy="435771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совместную работу!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новых встреч!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_krasotka_-_Pretty_Woman_minu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59832" y="1916832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СЕМИНАР апрель2018\рефлексия\iZBB6QE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642918"/>
            <a:ext cx="4071966" cy="550072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Можно жить уныло и тоскливо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Злобно, равнодушно, тяжело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Можно жить, завидуя счастливым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И кричать: ” Опять не повезло!”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Можно ненавидеть всех на свете,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Тихо погружаясь в полный мрак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Можно лишь мечтать всю жизнь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 о лете, 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Лето не приблизив ни на шаг.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Ну а можно… светлым солнца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бликом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Освещать весь мир вокруг себя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Жить минутой каждой,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каждым мигом,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                         С каждым днем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                           сильнее жизнь</a:t>
            </a:r>
            <a:b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6600"/>
                </a:solidFill>
                <a:cs typeface="Times New Roman" pitchFamily="18" charset="0"/>
              </a:rPr>
              <a:t>                                      любя..!</a:t>
            </a:r>
            <a:r>
              <a:rPr lang="ru-RU" sz="20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6600"/>
                </a:solidFill>
                <a:latin typeface="+mn-lt"/>
                <a:cs typeface="Times New Roman" pitchFamily="18" charset="0"/>
              </a:rPr>
            </a:br>
            <a:endParaRPr lang="ru-RU" sz="2000" b="1" dirty="0">
              <a:solidFill>
                <a:srgbClr val="0066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№1 Романтич.мелод из ф-ма Красо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1115616" y="5428456"/>
            <a:ext cx="648072" cy="5928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СЕМИНАР апрель2018\рефлексия\iZDQ7YEEQ.jpg"/>
          <p:cNvPicPr>
            <a:picLocks noChangeAspect="1" noChangeArrowheads="1"/>
          </p:cNvPicPr>
          <p:nvPr/>
        </p:nvPicPr>
        <p:blipFill>
          <a:blip r:embed="rId3" cstate="print"/>
          <a:srcRect r="4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57232"/>
            <a:ext cx="6072230" cy="45720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B917A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B917A6"/>
                </a:solidFill>
                <a:latin typeface="+mj-lt"/>
                <a:cs typeface="Times New Roman" pitchFamily="18" charset="0"/>
              </a:rPr>
              <a:t>Тренинг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«Благополучие эмоционального состояния педагога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–      залог сохранения здоровья воспитанников детского сада»</a:t>
            </a:r>
            <a:endParaRPr lang="ru-RU" sz="3600" dirty="0">
              <a:latin typeface="+mj-lt"/>
            </a:endParaRPr>
          </a:p>
        </p:txBody>
      </p:sp>
      <p:pic>
        <p:nvPicPr>
          <p:cNvPr id="4" name="№1 Романтич.мелод из ф-ма Красо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792088" cy="64807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ЕМИНАР апрель2018\рефлексия\i5155IL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00990" cy="542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B0F0"/>
                </a:solidFill>
                <a:latin typeface="+mn-lt"/>
              </a:rPr>
              <a:t>«Ваше настроение»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Синий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>цвет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 – </a:t>
            </a:r>
            <a:r>
              <a:rPr lang="ru-RU" sz="2000" dirty="0" smtClean="0">
                <a:latin typeface="+mn-lt"/>
              </a:rPr>
              <a:t>спокойствие, удовлетворённость, умение сопереживать, доверие, преданность.</a:t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+mn-lt"/>
              </a:rPr>
              <a:t>Фиолетовый</a:t>
            </a: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 –</a:t>
            </a:r>
            <a:r>
              <a:rPr lang="ru-RU" sz="2000" dirty="0" smtClean="0">
                <a:latin typeface="+mn-lt"/>
              </a:rPr>
              <a:t> тревожность, страх, огорчения.</a:t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solidFill>
                  <a:srgbClr val="006600"/>
                </a:solidFill>
                <a:latin typeface="+mn-lt"/>
              </a:rPr>
              <a:t>Зелёный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 –</a:t>
            </a:r>
            <a:r>
              <a:rPr lang="ru-RU" sz="2000" dirty="0" smtClean="0">
                <a:latin typeface="+mn-lt"/>
              </a:rPr>
              <a:t> уверенность, настойчивость, упрямство, потребность в самоутверждении.</a:t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Красный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 –</a:t>
            </a:r>
            <a:r>
              <a:rPr lang="ru-RU" sz="2000" dirty="0" smtClean="0">
                <a:latin typeface="+mn-lt"/>
              </a:rPr>
              <a:t> агрессивность, возбуждение, стремление к успеху, желание властвовать и действовать, добиваясь успеха.</a:t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Коричневый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</a:t>
            </a:r>
            <a:r>
              <a:rPr lang="ru-RU" sz="2000" dirty="0" smtClean="0">
                <a:latin typeface="+mn-lt"/>
              </a:rPr>
              <a:t> цвет покоя и стабильности, необходимость в домашнем уюте.</a:t>
            </a:r>
            <a:br>
              <a:rPr lang="ru-RU" sz="2000" dirty="0" smtClean="0">
                <a:latin typeface="+mn-lt"/>
              </a:rPr>
            </a:br>
            <a:r>
              <a:rPr lang="ru-RU" sz="2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Жёлтый 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–</a:t>
            </a:r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активность, весёлость, стремление к общению, ожидание счастья.</a:t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Серый 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–</a:t>
            </a:r>
            <a:r>
              <a:rPr lang="ru-RU" sz="2000" dirty="0" smtClean="0">
                <a:latin typeface="+mn-lt"/>
              </a:rPr>
              <a:t> тревожность и негативное состояние.</a:t>
            </a:r>
            <a:br>
              <a:rPr lang="ru-RU" sz="2000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Чёрный </a:t>
            </a:r>
            <a:r>
              <a:rPr lang="ru-RU" sz="2000" dirty="0" smtClean="0">
                <a:latin typeface="+mn-lt"/>
              </a:rPr>
              <a:t>– защищённость, скрытость, желание «уйти в свой внутренний мир».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СЕМИНАР апрель2018\рефлексия\832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072230" cy="63579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Правила групповой работы: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1. Обращаться друг к другу по имени.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Принимать себя и других такими, какие они есть.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3. Быть искренними.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4. Избегать оценок друг друга.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5. Активное участие в происходящем.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6. Уважение к говорящему.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7. Каждому члену группы – как минимум одно хорошее и доброе слово.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8. Конфиденциальность всего происходящего в группе.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9. Общение по принципу «здесь и сейчас».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Если вы согласны с этими правилами,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похлопайте в ладоши!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СЕМИНАР апрель2018\рефлексия\i2FQVQ2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6500858" cy="4000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Упражнение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 «Мало, кто знает…»</a:t>
            </a: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- Меня зовут…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- Многие знают, что я…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- Но мало кто знает, что я…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Раскраски рамки\IMG_20180122_205232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Упражнение «ШАР»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71736" y="2500306"/>
            <a:ext cx="3857652" cy="36258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ЛОКТИ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FF00"/>
                </a:solidFill>
              </a:rPr>
              <a:t>НОГИ</a:t>
            </a:r>
          </a:p>
          <a:p>
            <a:pPr algn="ctr"/>
            <a:r>
              <a:rPr lang="ru-RU" b="1" dirty="0" smtClean="0">
                <a:solidFill>
                  <a:srgbClr val="0099FF"/>
                </a:solidFill>
              </a:rPr>
              <a:t>ГОЛОВА</a:t>
            </a:r>
            <a:endParaRPr lang="ru-RU" b="1" dirty="0">
              <a:solidFill>
                <a:srgbClr val="0099FF"/>
              </a:solidFill>
            </a:endParaRPr>
          </a:p>
        </p:txBody>
      </p:sp>
      <p:pic>
        <p:nvPicPr>
          <p:cNvPr id="7" name="№2  шарики воздуш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3501008"/>
            <a:ext cx="720080" cy="5040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СЕМИНАР апрель2018\рефлексия\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714480" y="500042"/>
            <a:ext cx="6972320" cy="5626121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0099FF"/>
                </a:solidFill>
                <a:latin typeface="+mj-lt"/>
              </a:rPr>
              <a:t>Игра «Встречают по одежке»</a:t>
            </a:r>
            <a:endParaRPr lang="ru-RU" dirty="0" smtClean="0">
              <a:solidFill>
                <a:srgbClr val="0099FF"/>
              </a:solidFill>
              <a:latin typeface="+mj-lt"/>
            </a:endParaRPr>
          </a:p>
          <a:p>
            <a:pPr>
              <a:buNone/>
            </a:pPr>
            <a:r>
              <a:rPr lang="ru-RU" dirty="0" smtClean="0"/>
              <a:t>    Участники садятся полукругом. Игроку,  надевается на голову ободок с надписью, так, чтобы он её не смог прочитать. Игрок должен догадаться, что именно (желательно дословно) написано на его карточке. Остальные участники косвенно или намеками, не в «лоб», </a:t>
            </a:r>
            <a:r>
              <a:rPr lang="ru-RU" dirty="0" err="1" smtClean="0"/>
              <a:t>завуализированно</a:t>
            </a:r>
            <a:r>
              <a:rPr lang="ru-RU" dirty="0" smtClean="0"/>
              <a:t> должны задавать вопросы, обращаться с просьбой или утверждением к игроку.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СЕМИНАР апрель2018\рефлексия\frames-19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6600"/>
                </a:solidFill>
              </a:rPr>
              <a:t>  «ПЧЕЛЫ          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6600"/>
                </a:solidFill>
              </a:rPr>
              <a:t>             ЗМЕИ»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G:\СЕМИНАР апрель2018\рефлексия\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 flipH="1">
            <a:off x="714348" y="1142984"/>
            <a:ext cx="2416140" cy="3420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10080" cy="535785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 игре участвует две команды, каждая выбирает короля. Оба короля выходят из зала и ждут, пока их не позовут. Ведущий прячет два предмета, которые короли должны разыскать в зале. Король пчел должен найти </a:t>
            </a:r>
            <a:r>
              <a:rPr lang="ru-RU" sz="1600" b="1" dirty="0" smtClean="0">
                <a:solidFill>
                  <a:srgbClr val="FF6600"/>
                </a:solidFill>
              </a:rPr>
              <a:t>«мед» —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FF6600"/>
                </a:solidFill>
              </a:rPr>
              <a:t>бочонок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 А змеиный король должен отыскать </a:t>
            </a:r>
            <a:r>
              <a:rPr lang="ru-RU" sz="1600" b="1" dirty="0" smtClean="0">
                <a:solidFill>
                  <a:srgbClr val="006600"/>
                </a:solidFill>
              </a:rPr>
              <a:t>«змейку» — игрушку.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Пчелы и змеи должны помогать своим королям. Каждая группа может делать это, издавая определенный звук. </a:t>
            </a:r>
            <a:r>
              <a:rPr lang="ru-RU" sz="1600" b="1" dirty="0" smtClean="0">
                <a:solidFill>
                  <a:srgbClr val="FF6600"/>
                </a:solidFill>
              </a:rPr>
              <a:t>Все пчелы должны жужжать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 Чем ближе их король подходит к «меду», тем громче должно быть жужжание. </a:t>
            </a:r>
            <a:r>
              <a:rPr lang="ru-RU" sz="1600" b="1" dirty="0" smtClean="0">
                <a:solidFill>
                  <a:srgbClr val="006600"/>
                </a:solidFill>
              </a:rPr>
              <a:t>А змеи должны помогать своему королю шипением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 Чем ближе змеиный король приближается к «змейке», тем громче должно быть шипение.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 время игры вы не имеете права говорить</a:t>
            </a:r>
          </a:p>
          <a:p>
            <a:endParaRPr lang="ru-RU" sz="1600" dirty="0"/>
          </a:p>
        </p:txBody>
      </p:sp>
      <p:pic>
        <p:nvPicPr>
          <p:cNvPr id="6" name="№ 3 Сороконожки весел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490</Words>
  <Application>Microsoft Office PowerPoint</Application>
  <PresentationFormat>Экран (4:3)</PresentationFormat>
  <Paragraphs>59</Paragraphs>
  <Slides>16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Тренинг «Благополучие эмоционального состояния педагога – залог сохранения здоровья  воспитанников детского сада»  педагог-психолог  Исупова Н.М.</vt:lpstr>
      <vt:lpstr>    Можно жить уныло и тоскливо     Злобно, равнодушно, тяжело     Можно жить, завидуя счастливым     И кричать: ” Опять не повезло!”     Можно ненавидеть всех на свете,     Тихо погружаясь в полный мрак     Можно лишь мечтать всю жизнь      о лете,      Лето не приблизив ни на шаг.     Ну а можно… светлым солнца     бликом     Освещать весь мир вокруг себя     Жить минутой каждой,     каждым мигом,                              С каждым днем                                сильнее жизнь                                       любя..! </vt:lpstr>
      <vt:lpstr>Тренинг «Благополучие эмоционального состояния педагога –      залог сохранения здоровья воспитанников детского сада»</vt:lpstr>
      <vt:lpstr>«Ваше настроение» Синий цвет – спокойствие, удовлетворённость, умение сопереживать, доверие, преданность. Фиолетовый – тревожность, страх, огорчения. Зелёный – уверенность, настойчивость, упрямство, потребность в самоутверждении. Красный – агрессивность, возбуждение, стремление к успеху, желание властвовать и действовать, добиваясь успеха. Коричневый – цвет покоя и стабильности, необходимость в домашнем уюте. Жёлтый – активность, весёлость, стремление к общению, ожидание счастья. Серый – тревожность и негативное состояние. Чёрный – защищённость, скрытость, желание «уйти в свой внутренний мир». </vt:lpstr>
      <vt:lpstr>Правила групповой работы:  1. Обращаться друг к другу по имени. 2. Принимать себя и других такими, какие они есть. 3. Быть искренними. 4. Избегать оценок друг друга. 5. Активное участие в происходящем. 6. Уважение к говорящему. 7. Каждому члену группы – как минимум одно хорошее и доброе слово. 8. Конфиденциальность всего происходящего в группе. 9. Общение по принципу «здесь и сейчас».    Если вы согласны с этими правилами,  похлопайте в ладоши! </vt:lpstr>
      <vt:lpstr>Упражнение  «Мало, кто знает…»  - Меня зовут… - Многие знают, что я… - Но мало кто знает, что я…</vt:lpstr>
      <vt:lpstr>Упражнение «ШАР»</vt:lpstr>
      <vt:lpstr>     </vt:lpstr>
      <vt:lpstr>   «ПЧЕЛЫ           И             ЗМЕИ» </vt:lpstr>
      <vt:lpstr>Игра «Пессимист и Оптимист»</vt:lpstr>
      <vt:lpstr>Профессия педагога, воспитателя, работника дошкольного учреждения</vt:lpstr>
      <vt:lpstr>Упражнение «Позитивный настрой» </vt:lpstr>
      <vt:lpstr>Аутотренинговое упражнение  «Сеанс психофизической настройки» </vt:lpstr>
      <vt:lpstr>Слайд 14</vt:lpstr>
      <vt:lpstr>Игра «Волшебная шкатулка»</vt:lpstr>
      <vt:lpstr>Спасибо за совместную работу!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«Благополучие эмоционального состояния педагога – залог сохранения здоровья воспитанников детского сада»</dc:title>
  <dc:creator>Сергей</dc:creator>
  <cp:lastModifiedBy>Алёнушка2</cp:lastModifiedBy>
  <cp:revision>53</cp:revision>
  <dcterms:created xsi:type="dcterms:W3CDTF">2018-04-08T12:16:22Z</dcterms:created>
  <dcterms:modified xsi:type="dcterms:W3CDTF">2020-03-15T11:35:48Z</dcterms:modified>
</cp:coreProperties>
</file>