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F9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2\Desktop\креативное мышление\2057cc1ac186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8013"/>
            <a:ext cx="8712968" cy="6528023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Упражнения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для развития мозга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и улучшения памяти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224736" cy="266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Педагог-психолог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 МБДОУ Детский сад «</a:t>
            </a:r>
            <a:r>
              <a:rPr lang="ru-RU" sz="2400" b="1" dirty="0" err="1" smtClean="0">
                <a:solidFill>
                  <a:srgbClr val="002060"/>
                </a:solidFill>
                <a:latin typeface="Segoe Print" pitchFamily="2" charset="0"/>
              </a:rPr>
              <a:t>Аленушка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  <a:latin typeface="Segoe Print" pitchFamily="2" charset="0"/>
              </a:rPr>
              <a:t>Исупова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 Н.М</a:t>
            </a: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</a:p>
          <a:p>
            <a:endParaRPr lang="ru-RU" sz="2400" dirty="0" smtClean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с. Мужи июнь 2019г.</a:t>
            </a:r>
            <a:endParaRPr lang="ru-RU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Segoe Print" pitchFamily="2" charset="0"/>
              </a:rPr>
              <a:t/>
            </a:r>
            <a:br>
              <a:rPr lang="ru-RU" sz="3100" b="1" dirty="0" smtClean="0">
                <a:latin typeface="Segoe Print" pitchFamily="2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Упражнение</a:t>
            </a:r>
            <a:b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«Письменные пятиминутки»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19672" y="1600200"/>
            <a:ext cx="7344816" cy="48531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Творческое мышление можно развить, выделяя ежедневно несколько минут для выполнения письменных заданий.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 Их можно придумывать самостоятельно, а можно взять из предложенного списка: </a:t>
            </a:r>
          </a:p>
          <a:p>
            <a:pPr lvl="0"/>
            <a:r>
              <a:rPr lang="ru-RU" sz="4200" b="1" dirty="0" smtClean="0"/>
              <a:t>опишите свою любимую игрушку, используя примерно 100 слов; </a:t>
            </a:r>
          </a:p>
          <a:p>
            <a:pPr lvl="0"/>
            <a:r>
              <a:rPr lang="ru-RU" sz="4200" b="1" dirty="0" smtClean="0"/>
              <a:t>придумайте рассказ о пустой бутылке; </a:t>
            </a:r>
          </a:p>
          <a:p>
            <a:pPr lvl="0"/>
            <a:r>
              <a:rPr lang="ru-RU" sz="4200" b="1" dirty="0" smtClean="0"/>
              <a:t>напишите монолог от лица бабочки, которая недавно была гусеницей; </a:t>
            </a:r>
          </a:p>
          <a:p>
            <a:pPr lvl="0"/>
            <a:r>
              <a:rPr lang="ru-RU" sz="4200" b="1" dirty="0" smtClean="0"/>
              <a:t>составьте список 15 причин для развития </a:t>
            </a:r>
            <a:r>
              <a:rPr lang="ru-RU" sz="4200" b="1" dirty="0" err="1" smtClean="0"/>
              <a:t>креативного</a:t>
            </a:r>
            <a:r>
              <a:rPr lang="ru-RU" sz="4200" b="1" dirty="0" smtClean="0"/>
              <a:t> мышления; </a:t>
            </a:r>
          </a:p>
          <a:p>
            <a:pPr lvl="0"/>
            <a:r>
              <a:rPr lang="ru-RU" sz="4200" b="1" dirty="0" smtClean="0"/>
              <a:t>сочините рассказ, используя слова: «ветер», «книга», «небоскреб». </a:t>
            </a:r>
          </a:p>
          <a:p>
            <a:pPr lvl="0"/>
            <a:r>
              <a:rPr lang="ru-RU" sz="4200" b="1" dirty="0" smtClean="0"/>
              <a:t>назовите 7 обстоятельств, из-за которых будет стыдно фотографу; </a:t>
            </a:r>
          </a:p>
          <a:p>
            <a:pPr lvl="0"/>
            <a:r>
              <a:rPr lang="ru-RU" sz="4200" b="1" dirty="0" smtClean="0"/>
              <a:t>подготовьте инструкцию, как научить ребенка убирать за собой посуду.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3212976"/>
            <a:ext cx="4896544" cy="2880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922114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latin typeface="Segoe Print" pitchFamily="2" charset="0"/>
              </a:rPr>
              <a:t>Упражнение «Поставь точку»</a:t>
            </a:r>
            <a:endParaRPr lang="ru-RU" sz="3200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На листе бумаги нарисован круг.</a:t>
            </a:r>
          </a:p>
          <a:p>
            <a:pPr algn="ctr">
              <a:buNone/>
            </a:pPr>
            <a:r>
              <a:rPr lang="ru-RU" sz="2400" dirty="0" smtClean="0"/>
              <a:t> Поставьте точку, где хотите!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699792" y="3861048"/>
            <a:ext cx="1800200" cy="158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536504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Упражнение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«Зеркальное рисование»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83768" y="2564904"/>
            <a:ext cx="6264696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Включить оба полушария в работу можно, используя простое упражнение. Для его выполнения необходимо взять по фломастеру (карандашу) в левую и правую руку и приступить к рисованию. Важно сосредоточиться на том, чтобы рисунки зеркально отображали друг друга. </a:t>
            </a:r>
          </a:p>
          <a:p>
            <a:r>
              <a:rPr lang="ru-RU" dirty="0" smtClean="0"/>
              <a:t>Не старайтесь сделать идеальную картинку, ваша задача сконцентрироваться на самом процессе, действии. </a:t>
            </a:r>
          </a:p>
          <a:p>
            <a:endParaRPr lang="ru-RU" dirty="0"/>
          </a:p>
        </p:txBody>
      </p:sp>
      <p:pic>
        <p:nvPicPr>
          <p:cNvPr id="20483" name="Picture 3" descr="C:\Users\Алёнушка2\Desktop\креативное мышление\iU66AMA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3678560" cy="2452373"/>
          </a:xfrm>
          <a:prstGeom prst="cloud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лёнушка2\Desktop\креативное мышление\iLUCUD03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Проговаривая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аффирмации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,</a:t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выполняйте следующие действия:</a:t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</a:b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lvl="0"/>
            <a:r>
              <a:rPr lang="ru-RU" sz="4200" dirty="0" smtClean="0"/>
              <a:t>«Очень я собой горжусь, я на многое гожусь» - стоя, свести лопатки, улыбнуться.</a:t>
            </a:r>
          </a:p>
          <a:p>
            <a:pPr lvl="0"/>
            <a:r>
              <a:rPr lang="ru-RU" sz="4200" dirty="0" smtClean="0"/>
              <a:t>«Я решаю любые задачи, со мною всегда любовь и удача» - положить обе ладони на лоб, затем на грудь.</a:t>
            </a:r>
          </a:p>
          <a:p>
            <a:pPr lvl="0"/>
            <a:r>
              <a:rPr lang="ru-RU" sz="4200" dirty="0" smtClean="0"/>
              <a:t>«Я принимаю удачу, с каждым днем становлюсь богаче» - потирая ладонь о ладонь.</a:t>
            </a:r>
          </a:p>
          <a:p>
            <a:pPr lvl="0"/>
            <a:r>
              <a:rPr lang="ru-RU" sz="4200" dirty="0" smtClean="0"/>
              <a:t>«Я согрета солнечным лучиком, я достойна самого лучшего» - встав на цыпочки, руки поднять над головой и сомкнуть в кольцо.</a:t>
            </a:r>
          </a:p>
          <a:p>
            <a:pPr lvl="0"/>
            <a:r>
              <a:rPr lang="ru-RU" sz="4200" dirty="0" smtClean="0"/>
              <a:t>«На пути у меня нет преграды, все получится так, как надо» - руки в стороны, словно раздвигают преграды.</a:t>
            </a:r>
          </a:p>
          <a:p>
            <a:pPr lvl="0"/>
            <a:r>
              <a:rPr lang="ru-RU" sz="4200" dirty="0" smtClean="0"/>
              <a:t>«Покой и улыбку всегда берегу, и мне все помогут, и я помогу» - руками совершить движение сверху вниз, как умывание.</a:t>
            </a:r>
          </a:p>
          <a:p>
            <a:pPr lvl="0"/>
            <a:r>
              <a:rPr lang="ru-RU" sz="4200" dirty="0" smtClean="0"/>
              <a:t>«Ситуация любая мне подвластна, мир прекрасен – и я прекрасна» - руки широко развести в стороны.</a:t>
            </a:r>
          </a:p>
          <a:p>
            <a:pPr lvl="0"/>
            <a:r>
              <a:rPr lang="ru-RU" sz="4200" dirty="0" smtClean="0"/>
              <a:t>«Я бодра и энергична, и дела идут отлично» - покачаться с носка на пятку.</a:t>
            </a:r>
          </a:p>
          <a:p>
            <a:pPr lvl="0"/>
            <a:r>
              <a:rPr lang="ru-RU" sz="4200" dirty="0" smtClean="0"/>
              <a:t>«Вселенная мне улыбается, и все у меня получается» - сложив руки в замок, сделать глубокий вдох.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Segoe Print" pitchFamily="2" charset="0"/>
              </a:rPr>
              <a:t>Упражнение</a:t>
            </a:r>
            <a:br>
              <a:rPr lang="ru-RU" sz="3200" b="1" dirty="0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Segoe Print" pitchFamily="2" charset="0"/>
              </a:rPr>
              <a:t> «Чтение необычного текста»</a:t>
            </a:r>
            <a:endParaRPr lang="ru-RU" sz="3200" b="1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21506" name="Picture 2" descr="C:\Users\Алёнушка2\Desktop\креативное мышление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лёнушка2\Desktop\креативное мышление\iFJH5HCFB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</a:rPr>
              <a:t>Упражнение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«Чтение необычного текста»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Алёнушка2\Desktop\креативное мышление\прочитайте текс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55679"/>
            <a:ext cx="7997374" cy="536966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ёнушка2\Desktop\креативное мышление\hinh-nen-slide-dep-76_02322213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B0F96"/>
                </a:solidFill>
                <a:latin typeface="Segoe Print" pitchFamily="2" charset="0"/>
              </a:rPr>
              <a:t>Задачи и головоломки</a:t>
            </a:r>
            <a:br>
              <a:rPr lang="ru-RU" sz="2800" b="1" dirty="0" smtClean="0">
                <a:solidFill>
                  <a:srgbClr val="BB0F96"/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rgbClr val="BB0F96"/>
                </a:solidFill>
                <a:latin typeface="Segoe Print" pitchFamily="2" charset="0"/>
              </a:rPr>
              <a:t> на развитие интеллекта и памяти</a:t>
            </a:r>
            <a:endParaRPr lang="ru-RU" sz="2800" b="1" dirty="0">
              <a:solidFill>
                <a:srgbClr val="BB0F96"/>
              </a:solidFill>
              <a:latin typeface="Segoe Prin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03648" y="1600201"/>
            <a:ext cx="7488832" cy="4349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Если у вас есть три, то у вас есть три. Если у вас есть два, то вы имеете два. Но если у вас есть всего один, у вас нет ни одного. Что это?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сумме возраст отца и сына 66 лет. Возраст отца равен возрасту сына, но наоборот.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По сколько им лет?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4" name="Picture 2" descr="C:\Users\Алёнушка2\Desktop\креативное мышление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5659"/>
            <a:ext cx="2664296" cy="2692341"/>
          </a:xfrm>
          <a:prstGeom prst="ellipse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https://4.404content.com/1/F9/DA/1405826894993818869/fullsize.jpg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836712"/>
            <a:ext cx="8116689" cy="53285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3.404content.com/1/43/DF/1405826895002207478/full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992888" cy="496855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Алёнушка2\Desktop\креативное мышление\14779328_original.jpg"/>
          <p:cNvPicPr>
            <a:picLocks noChangeAspect="1" noChangeArrowheads="1"/>
          </p:cNvPicPr>
          <p:nvPr/>
        </p:nvPicPr>
        <p:blipFill>
          <a:blip r:embed="rId3" cstate="print"/>
          <a:srcRect t="7158" b="17173"/>
          <a:stretch>
            <a:fillRect/>
          </a:stretch>
        </p:blipFill>
        <p:spPr bwMode="auto">
          <a:xfrm>
            <a:off x="683568" y="548680"/>
            <a:ext cx="7848872" cy="593916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Эффективная тренировка мозга – это упражнения, направленные на развитие памяти, внимательности, а также отдельно правого и левого полушария мозга.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Алёнушка2\Desktop\креативное мышление\Мнемотех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765" y="1600200"/>
            <a:ext cx="6780469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Алёнушка2\Desktop\креативное мышление\11275390.jpg"/>
          <p:cNvPicPr>
            <a:picLocks noChangeAspect="1" noChangeArrowheads="1"/>
          </p:cNvPicPr>
          <p:nvPr/>
        </p:nvPicPr>
        <p:blipFill>
          <a:blip r:embed="rId3" cstate="print"/>
          <a:srcRect t="5113" b="6294"/>
          <a:stretch>
            <a:fillRect/>
          </a:stretch>
        </p:blipFill>
        <p:spPr bwMode="auto">
          <a:xfrm>
            <a:off x="539552" y="260648"/>
            <a:ext cx="8136904" cy="61926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ёнушка2\Desktop\креативное мышление\hinh-nen-slide-dep-76_02322213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Найди 7 отличий</a:t>
            </a:r>
            <a:endParaRPr lang="ru-RU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26626" name="Picture 2" descr="C:\Users\Алёнушка2\Desktop\креативное мышление\найди 7 отлич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568952" cy="5382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2\Desktop\креативное мышление\2057cc1ac186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285728"/>
            <a:ext cx="8712968" cy="6242295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5852" y="1214422"/>
            <a:ext cx="6486548" cy="40005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«Ваша </a:t>
            </a:r>
            <a:r>
              <a:rPr lang="ru-RU" sz="2400" b="1" dirty="0" smtClean="0">
                <a:latin typeface="Segoe Print" pitchFamily="2" charset="0"/>
              </a:rPr>
              <a:t>задача </a:t>
            </a:r>
            <a:r>
              <a:rPr lang="ru-RU" sz="2400" b="1" dirty="0" smtClean="0">
                <a:latin typeface="Segoe Print" pitchFamily="2" charset="0"/>
              </a:rPr>
              <a:t>— 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перекинуть </a:t>
            </a:r>
            <a:r>
              <a:rPr lang="ru-RU" sz="2400" b="1" dirty="0" smtClean="0">
                <a:latin typeface="Segoe Print" pitchFamily="2" charset="0"/>
              </a:rPr>
              <a:t>мост через пропасть между вами и желаемыми </a:t>
            </a:r>
            <a:r>
              <a:rPr lang="ru-RU" sz="2400" b="1" dirty="0" smtClean="0">
                <a:latin typeface="Segoe Print" pitchFamily="2" charset="0"/>
              </a:rPr>
              <a:t>целями» 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(</a:t>
            </a:r>
            <a:r>
              <a:rPr lang="ru-RU" sz="2000" b="1" dirty="0" smtClean="0">
                <a:latin typeface="Segoe Print" pitchFamily="2" charset="0"/>
              </a:rPr>
              <a:t>Эрл </a:t>
            </a:r>
            <a:r>
              <a:rPr lang="ru-RU" sz="2000" b="1" dirty="0" err="1" smtClean="0">
                <a:latin typeface="Segoe Print" pitchFamily="2" charset="0"/>
              </a:rPr>
              <a:t>Найтингейл</a:t>
            </a:r>
            <a:r>
              <a:rPr lang="ru-RU" sz="2000" b="1" dirty="0" smtClean="0">
                <a:latin typeface="Segoe Print" pitchFamily="2" charset="0"/>
              </a:rPr>
              <a:t>)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i="1" dirty="0" smtClean="0">
                <a:latin typeface="Segoe Print" pitchFamily="2" charset="0"/>
              </a:rPr>
              <a:t/>
            </a:r>
            <a:br>
              <a:rPr lang="ru-RU" sz="2400" i="1" dirty="0" smtClean="0">
                <a:latin typeface="Segoe Print" pitchFamily="2" charset="0"/>
              </a:rPr>
            </a:br>
            <a:r>
              <a:rPr lang="ru-RU" sz="2400" i="1" dirty="0" smtClean="0">
                <a:latin typeface="Segoe Print" pitchFamily="2" charset="0"/>
              </a:rPr>
              <a:t>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Спасибо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за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внимание!</a:t>
            </a:r>
            <a:endParaRPr lang="ru-RU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Основная специализация левого полушария – логическое мышление.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Левое полушарие контролирует движение правой половины тела,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а правое – за левую часть.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Правое полушарие отвечает за интуицию и творческие способности.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Алёнушка2\Desktop\креативное мышление\11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0200"/>
            <a:ext cx="7776863" cy="49971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ёнушка2\Desktop\креативное мышление\hinh-nen-slide-dep-76_023222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Упражнение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«Рифмуем имена»</a:t>
            </a:r>
            <a:endParaRPr lang="ru-RU" sz="3200" b="1" dirty="0">
              <a:solidFill>
                <a:srgbClr val="FF3399"/>
              </a:solidFill>
              <a:latin typeface="Segoe Print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75656" y="1412776"/>
            <a:ext cx="7211144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Участникам необходимо сочинить двустишье на свое имя, которое начинается словами: «Меня зовут…»</a:t>
            </a:r>
          </a:p>
          <a:p>
            <a:pPr>
              <a:buNone/>
            </a:pPr>
            <a:r>
              <a:rPr lang="ru-RU" b="1" dirty="0" smtClean="0"/>
              <a:t>Пример:</a:t>
            </a:r>
            <a:endParaRPr lang="ru-RU" dirty="0" smtClean="0"/>
          </a:p>
          <a:p>
            <a:pPr lvl="0"/>
            <a:r>
              <a:rPr lang="ru-RU" dirty="0" smtClean="0"/>
              <a:t>Меня зовут Наталья, вам исполнения желания!</a:t>
            </a:r>
          </a:p>
          <a:p>
            <a:pPr lvl="0"/>
            <a:r>
              <a:rPr lang="ru-RU" dirty="0" smtClean="0"/>
              <a:t>Меня зовут Нина, я пришла из магазина!</a:t>
            </a:r>
          </a:p>
          <a:p>
            <a:pPr lvl="0"/>
            <a:r>
              <a:rPr lang="ru-RU" dirty="0" smtClean="0"/>
              <a:t>Меня зовут Саша, у меня сгорела каша!</a:t>
            </a:r>
          </a:p>
          <a:p>
            <a:pPr lvl="0"/>
            <a:r>
              <a:rPr lang="ru-RU" dirty="0" smtClean="0"/>
              <a:t>Меня зовут Настя, от меня всем </a:t>
            </a:r>
            <a:r>
              <a:rPr lang="ru-RU" dirty="0" err="1" smtClean="0"/>
              <a:t>здрасьте</a:t>
            </a:r>
            <a:r>
              <a:rPr lang="ru-RU" dirty="0" smtClean="0"/>
              <a:t>!</a:t>
            </a:r>
          </a:p>
          <a:p>
            <a:pPr lvl="0"/>
            <a:r>
              <a:rPr lang="ru-RU" dirty="0" smtClean="0"/>
              <a:t>Меня зовут Рита, в огороде все полито!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Упражнение</a:t>
            </a:r>
            <a:r>
              <a:rPr lang="ru-RU" sz="3200" dirty="0" smtClean="0">
                <a:solidFill>
                  <a:srgbClr val="FF3399"/>
                </a:solidFill>
                <a:latin typeface="Segoe Print" pitchFamily="2" charset="0"/>
              </a:rPr>
              <a:t/>
            </a:r>
            <a:br>
              <a:rPr lang="ru-RU" sz="3200" dirty="0" smtClean="0">
                <a:solidFill>
                  <a:srgbClr val="FF3399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 «Восстановление реальности в воображении»</a:t>
            </a:r>
            <a:endParaRPr lang="ru-RU" sz="3200" b="1" dirty="0">
              <a:solidFill>
                <a:srgbClr val="FF3399"/>
              </a:solidFill>
              <a:latin typeface="Segoe Print" pitchFamily="2" charset="0"/>
            </a:endParaRPr>
          </a:p>
        </p:txBody>
      </p:sp>
      <p:pic>
        <p:nvPicPr>
          <p:cNvPr id="4099" name="Picture 3" descr="C:\Users\Алёнушка2\Desktop\креативное мышление\gettyimages-529747591-612x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6016816" cy="4266826"/>
          </a:xfrm>
          <a:prstGeom prst="rect">
            <a:avLst/>
          </a:prstGeom>
          <a:noFill/>
        </p:spPr>
      </p:pic>
      <p:pic>
        <p:nvPicPr>
          <p:cNvPr id="4100" name="Picture 4" descr="C:\Users\Алёнушка2\Desktop\креативное мышление\iQN2KBWK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43871" t="16806" r="19725" b="37410"/>
          <a:stretch>
            <a:fillRect/>
          </a:stretch>
        </p:blipFill>
        <p:spPr bwMode="auto">
          <a:xfrm flipH="1">
            <a:off x="2987824" y="2132856"/>
            <a:ext cx="1872208" cy="1620000"/>
          </a:xfrm>
          <a:prstGeom prst="ellipse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ёнушка2\Desktop\креативное мышление\hinh-nen-slide-dep-76_023222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Методика </a:t>
            </a: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 </a:t>
            </a:r>
            <a:r>
              <a:rPr lang="ru-RU" sz="3200" b="1" dirty="0" err="1" smtClean="0">
                <a:solidFill>
                  <a:srgbClr val="FF3399"/>
                </a:solidFill>
                <a:latin typeface="Segoe Print" pitchFamily="2" charset="0"/>
              </a:rPr>
              <a:t>Нейробика</a:t>
            </a: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 (</a:t>
            </a: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Лоренц </a:t>
            </a:r>
            <a:r>
              <a:rPr lang="ru-RU" sz="3200" b="1" dirty="0" err="1" smtClean="0">
                <a:solidFill>
                  <a:srgbClr val="FF3399"/>
                </a:solidFill>
                <a:latin typeface="Segoe Print" pitchFamily="2" charset="0"/>
              </a:rPr>
              <a:t>Катц</a:t>
            </a: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)</a:t>
            </a:r>
            <a:b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</a:br>
            <a:r>
              <a:rPr lang="ru-RU" sz="2700" dirty="0" smtClean="0"/>
              <a:t>Суть такова: все обыденные вещи нужно делать непривычным для вас способом.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3399"/>
              </a:solidFill>
              <a:latin typeface="Segoe Print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51720" y="1700808"/>
            <a:ext cx="6635080" cy="44253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Например: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FF3399"/>
                </a:solidFill>
              </a:rPr>
              <a:t>передвигаться по дому с закрытыми глазами;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писать левой рукой (если вы правша);</a:t>
            </a:r>
          </a:p>
          <a:p>
            <a:pPr lvl="0"/>
            <a:r>
              <a:rPr lang="ru-RU" b="1" dirty="0" smtClean="0">
                <a:solidFill>
                  <a:srgbClr val="FF3399"/>
                </a:solidFill>
              </a:rPr>
              <a:t>вдыхать и смаковать аромат еды, цветов, духов;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изменить привычный маршрут;</a:t>
            </a:r>
          </a:p>
          <a:p>
            <a:pPr lvl="0"/>
            <a:r>
              <a:rPr lang="ru-RU" b="1" dirty="0" smtClean="0">
                <a:solidFill>
                  <a:srgbClr val="FF3399"/>
                </a:solidFill>
              </a:rPr>
              <a:t>определять вещи на ощупь;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отвечать нестандартно на привычные вопросы;</a:t>
            </a:r>
          </a:p>
          <a:p>
            <a:pPr lvl="0"/>
            <a:r>
              <a:rPr lang="ru-RU" b="1" dirty="0" smtClean="0">
                <a:solidFill>
                  <a:srgbClr val="FF3399"/>
                </a:solidFill>
              </a:rPr>
              <a:t>выполнять малознакомую работу и т.п.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Алёнушка2\Desktop\креативное мышление\iFJH5HCF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  <a:latin typeface="Segoe Print" pitchFamily="2" charset="0"/>
              </a:rPr>
              <a:t>Упражнение</a:t>
            </a:r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 «Цветные слова»</a:t>
            </a:r>
            <a:endParaRPr lang="ru-RU" sz="3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18436" name="Picture 4" descr="C:\Users\Алёнушка2\Desktop\креативное мышление\43534ddddd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782858" cy="489600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лёнушка2\Desktop\креативное мышление\flower-bouquet-powerpoint-templates-beauty-fashion-flowers-with-regard-to-powerpoint-background-designs-red-and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Segoe Print" pitchFamily="2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Упражнение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«Развитие </a:t>
            </a:r>
            <a:r>
              <a:rPr lang="ru-RU" sz="3200" b="1" dirty="0" err="1" smtClean="0">
                <a:solidFill>
                  <a:srgbClr val="FF3399"/>
                </a:solidFill>
                <a:latin typeface="Segoe Print" pitchFamily="2" charset="0"/>
              </a:rPr>
              <a:t>креативности</a:t>
            </a:r>
            <a:r>
              <a:rPr lang="ru-RU" sz="3200" b="1" dirty="0" smtClean="0">
                <a:solidFill>
                  <a:srgbClr val="FF3399"/>
                </a:solidFill>
                <a:latin typeface="Segoe Print" pitchFamily="2" charset="0"/>
              </a:rPr>
              <a:t>»</a:t>
            </a:r>
            <a:r>
              <a:rPr lang="ru-RU" sz="3200" dirty="0" smtClean="0">
                <a:solidFill>
                  <a:srgbClr val="FF3399"/>
                </a:solidFill>
                <a:latin typeface="Segoe Print" pitchFamily="2" charset="0"/>
              </a:rPr>
              <a:t/>
            </a:r>
            <a:br>
              <a:rPr lang="ru-RU" sz="3200" dirty="0" smtClean="0">
                <a:solidFill>
                  <a:srgbClr val="FF3399"/>
                </a:solidFill>
                <a:latin typeface="Segoe Print" pitchFamily="2" charset="0"/>
              </a:rPr>
            </a:br>
            <a:endParaRPr lang="ru-RU" sz="3200" b="1" dirty="0">
              <a:solidFill>
                <a:srgbClr val="FF3399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Найдите сходство между приведенными ниже объектами.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3399"/>
                </a:solidFill>
              </a:rPr>
              <a:t>Например: «Что общего между слоном и бананом?». Возможные ответы: толстая кожа, живут в жарком климате и т.д. На каждую пару отводится по три минуты.</a:t>
            </a:r>
          </a:p>
          <a:p>
            <a:pPr lvl="0"/>
            <a:r>
              <a:rPr lang="ru-RU" dirty="0" smtClean="0"/>
              <a:t>Что общего между шнурками для обуви и поездами?</a:t>
            </a:r>
          </a:p>
          <a:p>
            <a:pPr lvl="0"/>
            <a:r>
              <a:rPr lang="ru-RU" dirty="0" smtClean="0"/>
              <a:t>Что общего между горой и шоколадом?</a:t>
            </a:r>
          </a:p>
          <a:p>
            <a:pPr lvl="0"/>
            <a:r>
              <a:rPr lang="ru-RU" dirty="0" smtClean="0"/>
              <a:t>Что общего между ходьбой и говорением?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лёнушка2\Desktop\креативное мышление\iFJH5HC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Упражнение </a:t>
            </a:r>
            <a:r>
              <a:rPr lang="ru-RU" sz="3600" b="1" dirty="0" smtClean="0">
                <a:solidFill>
                  <a:srgbClr val="FF3399"/>
                </a:solidFill>
                <a:latin typeface="Segoe Print" pitchFamily="2" charset="0"/>
              </a:rPr>
              <a:t>«Два случайных слова»</a:t>
            </a:r>
            <a:endParaRPr lang="ru-RU" sz="3600" b="1" dirty="0">
              <a:solidFill>
                <a:srgbClr val="FF3399"/>
              </a:solidFill>
              <a:latin typeface="Segoe Prin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5536" y="1196753"/>
            <a:ext cx="6984776" cy="35283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Возьмите в руки толстую книгу или толковый словарь. Раскройте на любой странице и, не глядя, ткните пальцем. Выпишите первое выбранное слово. Повторите действие еще раз и выберите второе слово.</a:t>
            </a:r>
          </a:p>
          <a:p>
            <a:pPr>
              <a:buNone/>
            </a:pPr>
            <a:r>
              <a:rPr lang="ru-RU" dirty="0" smtClean="0"/>
              <a:t>Затем попробуйте найти нечто общее между этими двумя словами, сопоставляйте их, анализируйте, сравнивайте, ищите взаимосвязи. Придумайте историю, которая связывала бы два эти понятия, пусть самую невероятную историю.</a:t>
            </a:r>
          </a:p>
          <a:p>
            <a:endParaRPr lang="ru-RU" dirty="0"/>
          </a:p>
        </p:txBody>
      </p:sp>
      <p:pic>
        <p:nvPicPr>
          <p:cNvPr id="19458" name="Picture 2" descr="C:\Users\Алёнушка2\Desktop\креативное мышление\iNUCQEGY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7394"/>
          <a:stretch>
            <a:fillRect/>
          </a:stretch>
        </p:blipFill>
        <p:spPr bwMode="auto">
          <a:xfrm>
            <a:off x="1835696" y="4581128"/>
            <a:ext cx="3707904" cy="22768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768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Упражнения  для развития мозга  и улучшения памяти</vt:lpstr>
      <vt:lpstr>Эффективная тренировка мозга – это упражнения, направленные на развитие памяти, внимательности, а также отдельно правого и левого полушария мозга.</vt:lpstr>
      <vt:lpstr>Основная специализация левого полушария – логическое мышление. Левое полушарие контролирует движение правой половины тела,  а правое – за левую часть.  Правое полушарие отвечает за интуицию и творческие способности.</vt:lpstr>
      <vt:lpstr>Упражнение «Рифмуем имена»</vt:lpstr>
      <vt:lpstr>Упражнение  «Восстановление реальности в воображении»</vt:lpstr>
      <vt:lpstr>Методика  Нейробика (Лоренц Катц) Суть такова: все обыденные вещи нужно делать непривычным для вас способом. </vt:lpstr>
      <vt:lpstr>Упражнение «Цветные слова»</vt:lpstr>
      <vt:lpstr> Упражнение  «Развитие креативности» </vt:lpstr>
      <vt:lpstr>Упражнение «Два случайных слова»</vt:lpstr>
      <vt:lpstr> Упражнение  «Письменные пятиминутки»  </vt:lpstr>
      <vt:lpstr>Упражнение «Поставь точку»</vt:lpstr>
      <vt:lpstr>Упражнение  «Зеркальное рисование»</vt:lpstr>
      <vt:lpstr>Проговаривая аффирмации, выполняйте следующие действия: </vt:lpstr>
      <vt:lpstr>Упражнение  «Чтение необычного текста»</vt:lpstr>
      <vt:lpstr>Упражнение «Чтение необычного текста»</vt:lpstr>
      <vt:lpstr>Задачи и головоломки  на развитие интеллекта и памяти</vt:lpstr>
      <vt:lpstr>Слайд 17</vt:lpstr>
      <vt:lpstr>Слайд 18</vt:lpstr>
      <vt:lpstr>Слайд 19</vt:lpstr>
      <vt:lpstr>Слайд 20</vt:lpstr>
      <vt:lpstr>Найди 7 отличий</vt:lpstr>
      <vt:lpstr>«Ваша задача —  перекинуть мост через пропасть между вами и желаемыми целями»  (Эрл Найтингейл)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развития мозга и улучшения памяти</dc:title>
  <dc:creator>Алёнушка2</dc:creator>
  <cp:lastModifiedBy>Сергей</cp:lastModifiedBy>
  <cp:revision>49</cp:revision>
  <dcterms:created xsi:type="dcterms:W3CDTF">2019-06-18T05:08:42Z</dcterms:created>
  <dcterms:modified xsi:type="dcterms:W3CDTF">2019-06-18T17:15:35Z</dcterms:modified>
</cp:coreProperties>
</file>