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3756" r:id="rId5"/>
    <p:sldMasterId id="2147483768" r:id="rId6"/>
  </p:sldMasterIdLst>
  <p:sldIdLst>
    <p:sldId id="256" r:id="rId7"/>
    <p:sldId id="257" r:id="rId8"/>
    <p:sldId id="258" r:id="rId9"/>
    <p:sldId id="300" r:id="rId10"/>
    <p:sldId id="279" r:id="rId11"/>
    <p:sldId id="262" r:id="rId12"/>
    <p:sldId id="261" r:id="rId13"/>
    <p:sldId id="315" r:id="rId14"/>
    <p:sldId id="280" r:id="rId15"/>
    <p:sldId id="318" r:id="rId16"/>
    <p:sldId id="305" r:id="rId17"/>
    <p:sldId id="304" r:id="rId18"/>
    <p:sldId id="320" r:id="rId19"/>
    <p:sldId id="323" r:id="rId20"/>
    <p:sldId id="325" r:id="rId21"/>
    <p:sldId id="327" r:id="rId22"/>
    <p:sldId id="328" r:id="rId23"/>
    <p:sldId id="310" r:id="rId24"/>
    <p:sldId id="330" r:id="rId25"/>
    <p:sldId id="334" r:id="rId26"/>
    <p:sldId id="333" r:id="rId27"/>
    <p:sldId id="335" r:id="rId28"/>
    <p:sldId id="336" r:id="rId29"/>
    <p:sldId id="308" r:id="rId30"/>
    <p:sldId id="338" r:id="rId31"/>
    <p:sldId id="339" r:id="rId32"/>
    <p:sldId id="341" r:id="rId33"/>
    <p:sldId id="342" r:id="rId34"/>
    <p:sldId id="34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3300"/>
    <a:srgbClr val="ED3213"/>
    <a:srgbClr val="CC6600"/>
    <a:srgbClr val="FFFF66"/>
    <a:srgbClr val="102E50"/>
    <a:srgbClr val="190858"/>
    <a:srgbClr val="FF3399"/>
    <a:srgbClr val="FFCC00"/>
    <a:srgbClr val="BB0F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say-hi.me/wp-content/uploads/2015/11/green.jpeg" TargetMode="Externa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052737"/>
            <a:ext cx="8208912" cy="180020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Способы тренировки мозга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 (для педагогов ДОУ)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7232848" cy="266429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Педагог-психолог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 МБДОУ Детский сад «</a:t>
            </a:r>
            <a:r>
              <a:rPr lang="ru-RU" sz="1800" b="1" dirty="0" err="1" smtClean="0">
                <a:solidFill>
                  <a:srgbClr val="002060"/>
                </a:solidFill>
                <a:latin typeface="+mj-lt"/>
              </a:rPr>
              <a:t>Аленушка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»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+mj-lt"/>
              </a:rPr>
              <a:t>Исупова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 Н.М</a:t>
            </a:r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endParaRPr lang="ru-RU" sz="1800" dirty="0" smtClean="0">
              <a:solidFill>
                <a:srgbClr val="002060"/>
              </a:solidFill>
              <a:latin typeface="+mj-lt"/>
            </a:endParaRPr>
          </a:p>
          <a:p>
            <a:endParaRPr lang="ru-RU" sz="1800" dirty="0" smtClean="0">
              <a:solidFill>
                <a:srgbClr val="002060"/>
              </a:solidFill>
              <a:latin typeface="+mj-lt"/>
            </a:endParaRPr>
          </a:p>
          <a:p>
            <a:endParaRPr lang="ru-RU" sz="1800" dirty="0" smtClean="0">
              <a:solidFill>
                <a:srgbClr val="002060"/>
              </a:solidFill>
              <a:latin typeface="+mj-lt"/>
            </a:endParaRPr>
          </a:p>
          <a:p>
            <a:endParaRPr lang="ru-RU" sz="1800" dirty="0" smtClean="0">
              <a:solidFill>
                <a:srgbClr val="002060"/>
              </a:solidFill>
              <a:latin typeface="+mj-lt"/>
            </a:endParaRPr>
          </a:p>
          <a:p>
            <a:endParaRPr lang="ru-RU" sz="1800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1800" b="1" dirty="0" smtClean="0">
                <a:solidFill>
                  <a:srgbClr val="FF0000"/>
                </a:solidFill>
                <a:latin typeface="+mj-lt"/>
              </a:rPr>
              <a:t>с. Мужи октябрь 2019г.</a:t>
            </a:r>
            <a:endParaRPr lang="ru-RU" sz="1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17032"/>
            <a:ext cx="3048000" cy="2286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Картинки-иллюзии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194" name="Picture 2" descr="C:\Users\Алёнушка2\Desktop\gestalt-switch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700808"/>
            <a:ext cx="8521546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Упражнение </a:t>
            </a:r>
            <a:r>
              <a:rPr lang="ru-RU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«Зеркальное рисование»</a:t>
            </a:r>
            <a:endParaRPr lang="ru-RU" sz="32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021114" cy="467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9361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</a:rPr>
              <a:t>Упражнение «Синхронное письмо»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848872" cy="497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пластиковая-расческа"/>
          <p:cNvPicPr>
            <a:picLocks/>
          </p:cNvPicPr>
          <p:nvPr/>
        </p:nvPicPr>
        <p:blipFill>
          <a:blip r:embed="rId2" cstate="print"/>
          <a:srcRect l="7076" t="2561" r="3150" b="3609"/>
          <a:stretch>
            <a:fillRect/>
          </a:stretch>
        </p:blipFill>
        <p:spPr bwMode="auto">
          <a:xfrm rot="10800000">
            <a:off x="4427984" y="3356992"/>
            <a:ext cx="410445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57118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Упражнение «Инструкция»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15616" y="5445224"/>
            <a:ext cx="7571184" cy="115212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Подготовьте инструкцию по использованию расчески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пушкин-пишет-инструкцию"/>
          <p:cNvPicPr/>
          <p:nvPr/>
        </p:nvPicPr>
        <p:blipFill>
          <a:blip r:embed="rId3" cstate="print"/>
          <a:srcRect l="8053" r="5375"/>
          <a:stretch>
            <a:fillRect/>
          </a:stretch>
        </p:blipFill>
        <p:spPr bwMode="auto">
          <a:xfrm>
            <a:off x="1187624" y="836712"/>
            <a:ext cx="6192688" cy="3219450"/>
          </a:xfrm>
          <a:prstGeom prst="cloud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706090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Инстукция</a:t>
            </a:r>
            <a:r>
              <a:rPr lang="ru-RU" sz="3200" b="1" dirty="0" smtClean="0"/>
              <a:t> по использованию расчески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908720"/>
            <a:ext cx="7890080" cy="5688632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b="1" dirty="0" smtClean="0"/>
              <a:t>Расческа </a:t>
            </a:r>
            <a:r>
              <a:rPr lang="ru-RU" b="1" dirty="0" smtClean="0"/>
              <a:t>– это приспособление для придания волосам гладкости и шелковистости, сделанное из пластмассы.</a:t>
            </a:r>
          </a:p>
          <a:p>
            <a:pPr lvl="0"/>
            <a:r>
              <a:rPr lang="ru-RU" b="1" dirty="0" smtClean="0"/>
              <a:t>Применять расческу следует при повышенной лохматости и </a:t>
            </a:r>
            <a:r>
              <a:rPr lang="ru-RU" b="1" dirty="0" err="1" smtClean="0"/>
              <a:t>кучерявости</a:t>
            </a:r>
            <a:r>
              <a:rPr lang="ru-RU" b="1" dirty="0" smtClean="0"/>
              <a:t>.</a:t>
            </a:r>
          </a:p>
          <a:p>
            <a:pPr lvl="0"/>
            <a:r>
              <a:rPr lang="ru-RU" b="1" dirty="0" smtClean="0"/>
              <a:t>Для того чтобы начать расчесываться подойдите к расческе, аккуратно возьмите ее в руку.</a:t>
            </a:r>
          </a:p>
          <a:p>
            <a:pPr lvl="0"/>
            <a:r>
              <a:rPr lang="ru-RU" b="1" dirty="0" smtClean="0"/>
              <a:t>Встаньте перед зеркалом, улыбнитесь, поднесите расческу к корням волос.</a:t>
            </a:r>
          </a:p>
          <a:p>
            <a:pPr lvl="0"/>
            <a:r>
              <a:rPr lang="ru-RU" b="1" dirty="0" smtClean="0"/>
              <a:t>Теперь медленно ведите расческу вниз, к кончикам волос.</a:t>
            </a:r>
          </a:p>
          <a:p>
            <a:pPr lvl="0"/>
            <a:r>
              <a:rPr lang="ru-RU" b="1" dirty="0" smtClean="0"/>
              <a:t>Если на пути расчески встречаются препятствия в виде узелков, то проведите по ним расческой несколько раз со слабым нажимом, при этом можно слегка вскрикивать.</a:t>
            </a:r>
          </a:p>
          <a:p>
            <a:pPr lvl="0"/>
            <a:r>
              <a:rPr lang="ru-RU" b="1" dirty="0" smtClean="0"/>
              <a:t>Обработке расческой подлежит каждая прядь волос.</a:t>
            </a:r>
          </a:p>
          <a:p>
            <a:pPr lvl="0"/>
            <a:r>
              <a:rPr lang="ru-RU" b="1" dirty="0" smtClean="0"/>
              <a:t>Расчесывание можно считать оконченным, когда расческа на пути не встретит ни одного узелка.</a:t>
            </a:r>
          </a:p>
          <a:p>
            <a:pPr lvl="0"/>
            <a:r>
              <a:rPr lang="ru-RU" b="1" dirty="0" smtClean="0"/>
              <a:t>После окончания расчесывания необходимо сполоснуть расческу водой, положить на специально отведенное для нее место.</a:t>
            </a:r>
          </a:p>
          <a:p>
            <a:pPr lvl="0"/>
            <a:r>
              <a:rPr lang="ru-RU" b="1" dirty="0" smtClean="0"/>
              <a:t>Если у расчески отломился зубчик, нужно выбросить его в мусорную корзинку.</a:t>
            </a:r>
          </a:p>
          <a:p>
            <a:pPr lvl="0"/>
            <a:r>
              <a:rPr lang="ru-RU" b="1" dirty="0" smtClean="0"/>
              <a:t>Если у расчески обломились все зубчики, отправьте ее следом за зубчиком.</a:t>
            </a:r>
          </a:p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32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Упражнение</a:t>
            </a:r>
            <a:b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«Соедини несоединимое»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упражнение-соедини-несоединимо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7992888" cy="4104456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Упражнение «Анаграммы»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Можно ли апельсин превратить в спаниеля и наоборот? </a:t>
            </a:r>
            <a:endParaRPr lang="ru-RU" sz="36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Содержимое 3" descr="анаграмма-апельсин-спаниель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813690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Давайте сделаем так, чтобы: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 lvl="0"/>
            <a:r>
              <a:rPr lang="ru-RU" sz="3800" dirty="0" smtClean="0">
                <a:solidFill>
                  <a:srgbClr val="FFFF00"/>
                </a:solidFill>
              </a:rPr>
              <a:t>«карета» улетела к звездам;</a:t>
            </a:r>
          </a:p>
          <a:p>
            <a:pPr lvl="0"/>
            <a:r>
              <a:rPr lang="ru-RU" sz="3800" dirty="0" smtClean="0">
                <a:solidFill>
                  <a:srgbClr val="FFFF00"/>
                </a:solidFill>
              </a:rPr>
              <a:t>«слово» выросло на голове;</a:t>
            </a:r>
          </a:p>
          <a:p>
            <a:pPr lvl="0"/>
            <a:r>
              <a:rPr lang="ru-RU" sz="3800" dirty="0" smtClean="0">
                <a:solidFill>
                  <a:srgbClr val="FFFF00"/>
                </a:solidFill>
              </a:rPr>
              <a:t>«шнурок» научился летать;</a:t>
            </a:r>
          </a:p>
          <a:p>
            <a:pPr lvl="0"/>
            <a:r>
              <a:rPr lang="ru-RU" sz="3800" dirty="0" smtClean="0">
                <a:solidFill>
                  <a:srgbClr val="FFFF00"/>
                </a:solidFill>
              </a:rPr>
              <a:t>«атлас» стал съедобным;</a:t>
            </a:r>
          </a:p>
          <a:p>
            <a:pPr lvl="0"/>
            <a:r>
              <a:rPr lang="ru-RU" sz="3800" dirty="0" smtClean="0">
                <a:solidFill>
                  <a:srgbClr val="FFFF00"/>
                </a:solidFill>
              </a:rPr>
              <a:t>«насос» поселился в лесу;</a:t>
            </a:r>
          </a:p>
          <a:p>
            <a:pPr lvl="0"/>
            <a:r>
              <a:rPr lang="ru-RU" sz="3800" dirty="0" smtClean="0">
                <a:solidFill>
                  <a:srgbClr val="FFFF00"/>
                </a:solidFill>
              </a:rPr>
              <a:t>«соринка» стала прозрачной;</a:t>
            </a:r>
          </a:p>
          <a:p>
            <a:pPr lvl="0"/>
            <a:r>
              <a:rPr lang="ru-RU" sz="3800" dirty="0" smtClean="0">
                <a:solidFill>
                  <a:srgbClr val="FFFF00"/>
                </a:solidFill>
              </a:rPr>
              <a:t>«валик» положили на стол перед обедом;</a:t>
            </a:r>
          </a:p>
          <a:p>
            <a:pPr lvl="0"/>
            <a:r>
              <a:rPr lang="ru-RU" sz="3800" dirty="0" smtClean="0">
                <a:solidFill>
                  <a:srgbClr val="FFFF00"/>
                </a:solidFill>
              </a:rPr>
              <a:t>«плюшка» научилась плавать;</a:t>
            </a:r>
          </a:p>
          <a:p>
            <a:pPr lvl="0"/>
            <a:r>
              <a:rPr lang="ru-RU" sz="3800" dirty="0" smtClean="0">
                <a:solidFill>
                  <a:srgbClr val="FFFF00"/>
                </a:solidFill>
              </a:rPr>
              <a:t>«ромашка» крутилась у фонаря летними вечерами;</a:t>
            </a:r>
          </a:p>
          <a:p>
            <a:pPr lvl="0"/>
            <a:r>
              <a:rPr lang="ru-RU" sz="3800" dirty="0" smtClean="0">
                <a:solidFill>
                  <a:srgbClr val="FFFF00"/>
                </a:solidFill>
              </a:rPr>
              <a:t>«парк» не мог прожить без воды.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2" cy="295944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C3300"/>
                </a:solidFill>
              </a:rPr>
              <a:t>Упражнение  «Соедини точки»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Попробуйте </a:t>
            </a:r>
            <a:r>
              <a:rPr lang="ru-RU" sz="2800" dirty="0" smtClean="0">
                <a:solidFill>
                  <a:srgbClr val="002060"/>
                </a:solidFill>
              </a:rPr>
              <a:t>соединить девять точек четырьмя </a:t>
            </a:r>
            <a:r>
              <a:rPr lang="ru-RU" sz="2800" dirty="0" smtClean="0">
                <a:solidFill>
                  <a:srgbClr val="002060"/>
                </a:solidFill>
              </a:rPr>
              <a:t>отрезками.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Отрывать </a:t>
            </a:r>
            <a:r>
              <a:rPr lang="ru-RU" sz="2800" dirty="0" smtClean="0">
                <a:solidFill>
                  <a:srgbClr val="002060"/>
                </a:solidFill>
              </a:rPr>
              <a:t>карандаш от бумаги нельзя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При этом линия может проходить через каждую из точек всего один </a:t>
            </a:r>
            <a:r>
              <a:rPr lang="ru-RU" sz="2800" dirty="0" smtClean="0">
                <a:solidFill>
                  <a:srgbClr val="002060"/>
                </a:solidFill>
              </a:rPr>
              <a:t>раз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Алёнушка2\Desktop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916" r="46543" b="8427"/>
          <a:stretch>
            <a:fillRect/>
          </a:stretch>
        </p:blipFill>
        <p:spPr bwMode="auto">
          <a:xfrm>
            <a:off x="2699792" y="2996952"/>
            <a:ext cx="3357623" cy="3564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7195" r="40678" b="17466"/>
          <a:stretch>
            <a:fillRect/>
          </a:stretch>
        </p:blipFill>
        <p:spPr bwMode="auto">
          <a:xfrm>
            <a:off x="1187624" y="692695"/>
            <a:ext cx="6696744" cy="553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32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09120"/>
            <a:ext cx="8183880" cy="172819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ED3213"/>
                </a:solidFill>
              </a:rPr>
              <a:t>Эффективная тренировка мозга – это упражнения, направленные на развитие памяти, внимательности, а также отдельно правого и левого полушария мозга</a:t>
            </a:r>
            <a:endParaRPr lang="ru-RU" sz="2400" dirty="0">
              <a:solidFill>
                <a:srgbClr val="ED3213"/>
              </a:solidFill>
            </a:endParaRPr>
          </a:p>
        </p:txBody>
      </p:sp>
      <p:pic>
        <p:nvPicPr>
          <p:cNvPr id="2050" name="Picture 2" descr="C:\Users\Алёнушка2\Desktop\креативное мышление\Мнемотехни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58071" y="530225"/>
            <a:ext cx="6273895" cy="376287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20688"/>
            <a:ext cx="8183880" cy="12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Упражнение «Знаки пальцами»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628800"/>
            <a:ext cx="7704856" cy="487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r="15247"/>
          <a:stretch>
            <a:fillRect/>
          </a:stretch>
        </p:blipFill>
        <p:spPr bwMode="auto">
          <a:xfrm>
            <a:off x="179512" y="188640"/>
            <a:ext cx="8784976" cy="6480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54777" cy="6480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7111111" cy="64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Упражнение «Что нарисовано?»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ru-RU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http://www.libma.ru/domovodstvo/luchshie_psihologicheskie_testy_dlja_otdyha_i_korporativnogo_prazdnika/pic_2.png"/>
          <p:cNvPicPr>
            <a:picLocks noGrp="1"/>
          </p:cNvPicPr>
          <p:nvPr>
            <p:ph idx="4294967295"/>
          </p:nvPr>
        </p:nvPicPr>
        <p:blipFill>
          <a:blip r:embed="rId2" cstate="print"/>
          <a:srcRect l="30303"/>
          <a:stretch>
            <a:fillRect/>
          </a:stretch>
        </p:blipFill>
        <p:spPr bwMode="auto">
          <a:xfrm>
            <a:off x="323528" y="980728"/>
            <a:ext cx="2520000" cy="252000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http://www.libma.ru/domovodstvo/luchshie_psihologicheskie_testy_dlja_otdyha_i_korporativnogo_prazdnika/pic_3.png"/>
          <p:cNvPicPr/>
          <p:nvPr/>
        </p:nvPicPr>
        <p:blipFill>
          <a:blip r:embed="rId3" cstate="print"/>
          <a:srcRect l="22727" t="13335" r="3558"/>
          <a:stretch>
            <a:fillRect/>
          </a:stretch>
        </p:blipFill>
        <p:spPr bwMode="auto">
          <a:xfrm>
            <a:off x="3419872" y="980728"/>
            <a:ext cx="2520000" cy="252000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http://www.libma.ru/domovodstvo/luchshie_psihologicheskie_testy_dlja_otdyha_i_korporativnogo_prazdnika/pic_5.png"/>
          <p:cNvPicPr/>
          <p:nvPr/>
        </p:nvPicPr>
        <p:blipFill>
          <a:blip r:embed="rId4" cstate="print"/>
          <a:srcRect l="26670"/>
          <a:stretch>
            <a:fillRect/>
          </a:stretch>
        </p:blipFill>
        <p:spPr bwMode="auto">
          <a:xfrm>
            <a:off x="6300192" y="980728"/>
            <a:ext cx="2520000" cy="252000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http://www.libma.ru/domovodstvo/luchshie_psihologicheskie_testy_dlja_otdyha_i_korporativnogo_prazdnika/pic_7.png"/>
          <p:cNvPicPr/>
          <p:nvPr/>
        </p:nvPicPr>
        <p:blipFill>
          <a:blip r:embed="rId5" cstate="print"/>
          <a:srcRect l="20833"/>
          <a:stretch>
            <a:fillRect/>
          </a:stretch>
        </p:blipFill>
        <p:spPr bwMode="auto">
          <a:xfrm>
            <a:off x="323528" y="3861048"/>
            <a:ext cx="2520000" cy="252000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http://www.libma.ru/domovodstvo/luchshie_psihologicheskie_testy_dlja_otdyha_i_korporativnogo_prazdnika/pic_8.png"/>
          <p:cNvPicPr/>
          <p:nvPr/>
        </p:nvPicPr>
        <p:blipFill>
          <a:blip r:embed="rId6" cstate="print"/>
          <a:srcRect l="28125"/>
          <a:stretch>
            <a:fillRect/>
          </a:stretch>
        </p:blipFill>
        <p:spPr bwMode="auto">
          <a:xfrm>
            <a:off x="3419872" y="3861048"/>
            <a:ext cx="2520000" cy="252000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http://www.libma.ru/domovodstvo/luchshie_psihologicheskie_testy_dlja_otdyha_i_korporativnogo_prazdnika/pic_9.png"/>
          <p:cNvPicPr/>
          <p:nvPr/>
        </p:nvPicPr>
        <p:blipFill>
          <a:blip r:embed="rId7" cstate="print"/>
          <a:srcRect l="23333"/>
          <a:stretch>
            <a:fillRect/>
          </a:stretch>
        </p:blipFill>
        <p:spPr bwMode="auto">
          <a:xfrm>
            <a:off x="6228184" y="3861048"/>
            <a:ext cx="2520000" cy="252000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Советы для развития </a:t>
            </a:r>
            <a:r>
              <a:rPr lang="ru-RU" sz="3600" b="1" dirty="0" err="1" smtClean="0">
                <a:solidFill>
                  <a:srgbClr val="00B0F0"/>
                </a:solidFill>
              </a:rPr>
              <a:t>креативности</a:t>
            </a:r>
            <a:r>
              <a:rPr lang="ru-RU" sz="3600" b="1" dirty="0" smtClean="0">
                <a:solidFill>
                  <a:srgbClr val="00B0F0"/>
                </a:solidFill>
              </a:rPr>
              <a:t>: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115616" y="1524000"/>
            <a:ext cx="7272808" cy="47853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C6600"/>
                </a:solidFill>
              </a:rPr>
              <a:t>Посмотрите на ситуацию глазами другого </a:t>
            </a:r>
            <a:r>
              <a:rPr lang="ru-RU" sz="3600" b="1" dirty="0" smtClean="0">
                <a:solidFill>
                  <a:srgbClr val="CC6600"/>
                </a:solidFill>
              </a:rPr>
              <a:t>человека.</a:t>
            </a:r>
          </a:p>
          <a:p>
            <a:r>
              <a:rPr lang="ru-RU" sz="3600" b="1" dirty="0" smtClean="0">
                <a:solidFill>
                  <a:srgbClr val="CC6600"/>
                </a:solidFill>
              </a:rPr>
              <a:t>Ищите </a:t>
            </a:r>
            <a:r>
              <a:rPr lang="ru-RU" sz="3600" b="1" dirty="0" smtClean="0">
                <a:solidFill>
                  <a:srgbClr val="CC6600"/>
                </a:solidFill>
              </a:rPr>
              <a:t>связь между уже существующими </a:t>
            </a:r>
            <a:r>
              <a:rPr lang="ru-RU" sz="3600" b="1" dirty="0" smtClean="0">
                <a:solidFill>
                  <a:srgbClr val="CC6600"/>
                </a:solidFill>
              </a:rPr>
              <a:t>идеями!</a:t>
            </a:r>
          </a:p>
          <a:p>
            <a:r>
              <a:rPr lang="ru-RU" sz="3600" b="1" dirty="0" smtClean="0">
                <a:solidFill>
                  <a:srgbClr val="CC6600"/>
                </a:solidFill>
              </a:rPr>
              <a:t>Расширяйте свой </a:t>
            </a:r>
            <a:r>
              <a:rPr lang="ru-RU" sz="3600" b="1" dirty="0" smtClean="0">
                <a:solidFill>
                  <a:srgbClr val="CC6600"/>
                </a:solidFill>
              </a:rPr>
              <a:t>кругозор!</a:t>
            </a:r>
            <a:endParaRPr lang="ru-RU" sz="3600" dirty="0" smtClean="0">
              <a:solidFill>
                <a:srgbClr val="CC6600"/>
              </a:solidFill>
            </a:endParaRPr>
          </a:p>
          <a:p>
            <a:pPr fontAlgn="base"/>
            <a:r>
              <a:rPr lang="ru-RU" sz="3600" b="1" dirty="0" smtClean="0">
                <a:solidFill>
                  <a:srgbClr val="CC6600"/>
                </a:solidFill>
              </a:rPr>
              <a:t>Будьте </a:t>
            </a:r>
            <a:r>
              <a:rPr lang="ru-RU" sz="3600" b="1" dirty="0" smtClean="0">
                <a:solidFill>
                  <a:srgbClr val="CC6600"/>
                </a:solidFill>
              </a:rPr>
              <a:t>любознательны!</a:t>
            </a:r>
            <a:r>
              <a:rPr lang="ru-RU" sz="3600" dirty="0" smtClean="0">
                <a:solidFill>
                  <a:srgbClr val="CC6600"/>
                </a:solidFill>
              </a:rPr>
              <a:t> </a:t>
            </a:r>
          </a:p>
          <a:p>
            <a:pPr fontAlgn="base"/>
            <a:r>
              <a:rPr lang="ru-RU" sz="3600" b="1" dirty="0" smtClean="0">
                <a:solidFill>
                  <a:srgbClr val="CC6600"/>
                </a:solidFill>
              </a:rPr>
              <a:t>Структурируйте!</a:t>
            </a:r>
          </a:p>
          <a:p>
            <a:pPr fontAlgn="base"/>
            <a:endParaRPr lang="ru-RU" dirty="0" smtClean="0"/>
          </a:p>
          <a:p>
            <a:endParaRPr lang="ru-RU" dirty="0"/>
          </a:p>
        </p:txBody>
      </p:sp>
      <p:pic>
        <p:nvPicPr>
          <p:cNvPr id="19" name="Picture 2" descr="C:\Users\Алёнушка2\Pictures\смайлики\i2CMDQDP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444939"/>
            <a:ext cx="2130202" cy="2245974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Держите под рукой изображения в синих и зелёных тонах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green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87624" y="1556792"/>
            <a:ext cx="770485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32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>
          <a:xfrm>
            <a:off x="1115616" y="764704"/>
            <a:ext cx="7723584" cy="4752528"/>
          </a:xfrm>
        </p:spPr>
        <p:txBody>
          <a:bodyPr>
            <a:norm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CC3300"/>
                </a:solidFill>
              </a:rPr>
              <a:t>Записывайте свои </a:t>
            </a:r>
            <a:r>
              <a:rPr lang="ru-RU" sz="4000" b="1" dirty="0" smtClean="0">
                <a:solidFill>
                  <a:srgbClr val="CC3300"/>
                </a:solidFill>
              </a:rPr>
              <a:t>мысли.</a:t>
            </a:r>
            <a:endParaRPr lang="ru-RU" sz="4000" dirty="0" smtClean="0">
              <a:solidFill>
                <a:srgbClr val="CC3300"/>
              </a:solidFill>
            </a:endParaRPr>
          </a:p>
          <a:p>
            <a:pPr fontAlgn="base"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CC3300"/>
                </a:solidFill>
              </a:rPr>
              <a:t>Помните: аппетит </a:t>
            </a:r>
            <a:r>
              <a:rPr lang="ru-RU" sz="4000" b="1" dirty="0" smtClean="0">
                <a:solidFill>
                  <a:srgbClr val="CC3300"/>
                </a:solidFill>
              </a:rPr>
              <a:t>приходит во время </a:t>
            </a:r>
            <a:r>
              <a:rPr lang="ru-RU" sz="4000" b="1" dirty="0" smtClean="0">
                <a:solidFill>
                  <a:srgbClr val="CC3300"/>
                </a:solidFill>
              </a:rPr>
              <a:t>еды!</a:t>
            </a:r>
            <a:endParaRPr lang="ru-RU" sz="4000" dirty="0" smtClean="0">
              <a:solidFill>
                <a:srgbClr val="CC3300"/>
              </a:solidFill>
            </a:endParaRPr>
          </a:p>
          <a:p>
            <a:pPr fontAlgn="base"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CC3300"/>
                </a:solidFill>
              </a:rPr>
              <a:t>Путешествуйте!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CC3300"/>
                </a:solidFill>
              </a:rPr>
              <a:t>Положите </a:t>
            </a:r>
            <a:r>
              <a:rPr lang="ru-RU" sz="4000" b="1" dirty="0" smtClean="0">
                <a:solidFill>
                  <a:srgbClr val="CC3300"/>
                </a:solidFill>
              </a:rPr>
              <a:t>возле кровати блокнот и </a:t>
            </a:r>
            <a:r>
              <a:rPr lang="ru-RU" sz="4000" b="1" dirty="0" smtClean="0">
                <a:solidFill>
                  <a:srgbClr val="CC3300"/>
                </a:solidFill>
              </a:rPr>
              <a:t>ручку.</a:t>
            </a:r>
            <a:endParaRPr lang="ru-RU" sz="4000" dirty="0" smtClean="0">
              <a:solidFill>
                <a:srgbClr val="CC33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CC3300"/>
                </a:solidFill>
              </a:rPr>
              <a:t>Поверьте в </a:t>
            </a:r>
            <a:r>
              <a:rPr lang="ru-RU" sz="4000" b="1" dirty="0" smtClean="0">
                <a:solidFill>
                  <a:srgbClr val="CC3300"/>
                </a:solidFill>
              </a:rPr>
              <a:t>себя!</a:t>
            </a:r>
            <a:endParaRPr lang="ru-RU" sz="4000" dirty="0" smtClean="0">
              <a:solidFill>
                <a:srgbClr val="CC3300"/>
              </a:solidFill>
            </a:endParaRPr>
          </a:p>
          <a:p>
            <a:endParaRPr lang="ru-RU" dirty="0"/>
          </a:p>
        </p:txBody>
      </p:sp>
      <p:pic>
        <p:nvPicPr>
          <p:cNvPr id="7" name="Picture 5" descr="C:\Users\Алёнушка2\Pictures\смайлики\i97RF6T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077072"/>
            <a:ext cx="2806452" cy="239373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10160" cy="70609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Проговаривая </a:t>
            </a:r>
            <a:r>
              <a:rPr lang="ru-RU" sz="240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аффирмации</a:t>
            </a:r>
            <a:r>
              <a:rPr lang="ru-RU" sz="2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выполняйте </a:t>
            </a:r>
            <a:r>
              <a:rPr lang="ru-RU" sz="2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следующие действия: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Print" pitchFamily="2" charset="0"/>
              </a:rPr>
              <a:t/>
            </a:r>
            <a:b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Print" pitchFamily="2" charset="0"/>
              </a:rPr>
            </a:b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Print" pitchFamily="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71600" y="836712"/>
            <a:ext cx="7962088" cy="5832648"/>
          </a:xfrm>
          <a:solidFill>
            <a:schemeClr val="bg1"/>
          </a:solidFill>
        </p:spPr>
        <p:txBody>
          <a:bodyPr>
            <a:normAutofit fontScale="40000" lnSpcReduction="20000"/>
          </a:bodyPr>
          <a:lstStyle/>
          <a:p>
            <a:pPr lvl="0"/>
            <a:r>
              <a:rPr lang="ru-RU" sz="5000" b="1" dirty="0" smtClean="0"/>
              <a:t>«Очень я собой горжусь, я на многое гожусь» - </a:t>
            </a:r>
            <a:r>
              <a:rPr lang="ru-RU" sz="5000" b="1" dirty="0" smtClean="0">
                <a:solidFill>
                  <a:srgbClr val="0070C0"/>
                </a:solidFill>
              </a:rPr>
              <a:t>стоя, свести лопатки, улыбнуться.</a:t>
            </a:r>
          </a:p>
          <a:p>
            <a:pPr lvl="0"/>
            <a:r>
              <a:rPr lang="ru-RU" sz="5000" b="1" dirty="0" smtClean="0"/>
              <a:t>«Я решаю любые задачи, со мною всегда любовь и удача» - </a:t>
            </a:r>
            <a:r>
              <a:rPr lang="ru-RU" sz="5000" b="1" dirty="0" smtClean="0">
                <a:solidFill>
                  <a:srgbClr val="0070C0"/>
                </a:solidFill>
              </a:rPr>
              <a:t>положить обе ладони на лоб, затем на грудь.</a:t>
            </a:r>
          </a:p>
          <a:p>
            <a:pPr lvl="0"/>
            <a:r>
              <a:rPr lang="ru-RU" sz="5000" b="1" dirty="0" smtClean="0"/>
              <a:t>«Я принимаю удачу, с каждым днем становлюсь богаче» - </a:t>
            </a:r>
            <a:r>
              <a:rPr lang="ru-RU" sz="5000" b="1" dirty="0" smtClean="0">
                <a:solidFill>
                  <a:srgbClr val="0070C0"/>
                </a:solidFill>
              </a:rPr>
              <a:t>потирая ладонь о ладонь.</a:t>
            </a:r>
          </a:p>
          <a:p>
            <a:pPr lvl="0"/>
            <a:r>
              <a:rPr lang="ru-RU" sz="5000" b="1" dirty="0" smtClean="0"/>
              <a:t>«Я согрета солнечным лучиком, я достойна самого лучшего» - </a:t>
            </a:r>
            <a:r>
              <a:rPr lang="ru-RU" sz="5000" b="1" dirty="0" smtClean="0">
                <a:solidFill>
                  <a:srgbClr val="0070C0"/>
                </a:solidFill>
              </a:rPr>
              <a:t>встав на цыпочки, руки поднять над головой и сомкнуть в кольцо.</a:t>
            </a:r>
          </a:p>
          <a:p>
            <a:pPr lvl="0"/>
            <a:r>
              <a:rPr lang="ru-RU" sz="5000" b="1" dirty="0" smtClean="0"/>
              <a:t>«На пути у меня нет преграды, все получится так, как надо» - </a:t>
            </a:r>
            <a:r>
              <a:rPr lang="ru-RU" sz="5000" b="1" dirty="0" smtClean="0">
                <a:solidFill>
                  <a:srgbClr val="0070C0"/>
                </a:solidFill>
              </a:rPr>
              <a:t>руки в стороны, словно раздвигают преграды.</a:t>
            </a:r>
          </a:p>
          <a:p>
            <a:pPr lvl="0"/>
            <a:r>
              <a:rPr lang="ru-RU" sz="5000" b="1" dirty="0" smtClean="0"/>
              <a:t>«Покой и улыбку всегда берегу, и мне все помогут, и я помогу» - </a:t>
            </a:r>
            <a:r>
              <a:rPr lang="ru-RU" sz="5000" b="1" dirty="0" smtClean="0">
                <a:solidFill>
                  <a:srgbClr val="0070C0"/>
                </a:solidFill>
              </a:rPr>
              <a:t>руками совершить движение сверху вниз, как умывание.</a:t>
            </a:r>
          </a:p>
          <a:p>
            <a:pPr lvl="0"/>
            <a:r>
              <a:rPr lang="ru-RU" sz="5000" b="1" dirty="0" smtClean="0"/>
              <a:t>«Ситуация любая мне подвластна, мир прекрасен – и я прекрасна» - </a:t>
            </a:r>
            <a:r>
              <a:rPr lang="ru-RU" sz="5000" b="1" dirty="0" smtClean="0">
                <a:solidFill>
                  <a:srgbClr val="0070C0"/>
                </a:solidFill>
              </a:rPr>
              <a:t>руки широко развести в стороны.</a:t>
            </a:r>
          </a:p>
          <a:p>
            <a:pPr lvl="0"/>
            <a:r>
              <a:rPr lang="ru-RU" sz="5000" b="1" dirty="0" smtClean="0"/>
              <a:t>«Я бодра и энергична, и дела идут отлично» - </a:t>
            </a:r>
            <a:r>
              <a:rPr lang="ru-RU" sz="5000" b="1" dirty="0" smtClean="0">
                <a:solidFill>
                  <a:srgbClr val="0070C0"/>
                </a:solidFill>
              </a:rPr>
              <a:t>покачаться с носка на пятку.</a:t>
            </a:r>
          </a:p>
          <a:p>
            <a:pPr lvl="0"/>
            <a:r>
              <a:rPr lang="ru-RU" sz="5000" b="1" dirty="0" smtClean="0"/>
              <a:t>«Вселенная мне улыбается, и все у меня получается» - </a:t>
            </a:r>
            <a:r>
              <a:rPr lang="ru-RU" sz="5000" b="1" dirty="0" smtClean="0">
                <a:solidFill>
                  <a:srgbClr val="0070C0"/>
                </a:solidFill>
              </a:rPr>
              <a:t>сложив руки в замок, сделать глубокий вдох.</a:t>
            </a:r>
          </a:p>
          <a:p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Алёнушка2\Desktop\Новая папка\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00" y="243000"/>
            <a:ext cx="8604000" cy="6453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292080" y="3789040"/>
            <a:ext cx="3600400" cy="24482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Спасибо за внимание!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Хорошего Вам дня!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27363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BB0F96"/>
                </a:solidFill>
              </a:rPr>
              <a:t>Основная специализация левого полушария – логическое мышление.</a:t>
            </a:r>
            <a:br>
              <a:rPr lang="ru-RU" sz="2400" dirty="0" smtClean="0">
                <a:solidFill>
                  <a:srgbClr val="BB0F96"/>
                </a:solidFill>
              </a:rPr>
            </a:br>
            <a:r>
              <a:rPr lang="ru-RU" sz="2400" dirty="0" smtClean="0">
                <a:solidFill>
                  <a:srgbClr val="BB0F96"/>
                </a:solidFill>
              </a:rPr>
              <a:t>Левое полушарие контролирует движение правой половины тела, а правое – за левую часть. </a:t>
            </a:r>
            <a:br>
              <a:rPr lang="ru-RU" sz="2400" dirty="0" smtClean="0">
                <a:solidFill>
                  <a:srgbClr val="BB0F96"/>
                </a:solidFill>
              </a:rPr>
            </a:br>
            <a:r>
              <a:rPr lang="ru-RU" sz="2400" dirty="0" smtClean="0">
                <a:solidFill>
                  <a:srgbClr val="BB0F96"/>
                </a:solidFill>
              </a:rPr>
              <a:t>Правое полушарие отвечает за интуицию и творческие способности</a:t>
            </a:r>
            <a:endParaRPr lang="ru-RU" sz="2400" dirty="0">
              <a:solidFill>
                <a:srgbClr val="BB0F96"/>
              </a:solidFill>
            </a:endParaRPr>
          </a:p>
        </p:txBody>
      </p:sp>
      <p:pic>
        <p:nvPicPr>
          <p:cNvPr id="3074" name="Picture 2" descr="C:\Users\Алёнушка2\Desktop\креативное мышление\117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756" b="7149"/>
          <a:stretch>
            <a:fillRect/>
          </a:stretch>
        </p:blipFill>
        <p:spPr bwMode="auto">
          <a:xfrm>
            <a:off x="1763688" y="3212976"/>
            <a:ext cx="5583767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9"/>
            <a:ext cx="856895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60438" y="476250"/>
            <a:ext cx="7427986" cy="792163"/>
          </a:xfrm>
          <a:noFill/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Упражнение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«Рифмуем имена»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539552" y="1412875"/>
            <a:ext cx="8136904" cy="47132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Сочините двустишье на свое имя, которое начинается словами: «Меня зовут…»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  Пример:</a:t>
            </a: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Меня зовут Наталья, вам исполнения желания!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Меня зовут Нина, я пришла из магазина!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Меня зовут Саша, у меня сгорела каша!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Меня зовут Настя, от меня всем </a:t>
            </a:r>
            <a:r>
              <a:rPr lang="ru-RU" dirty="0" err="1" smtClean="0">
                <a:solidFill>
                  <a:schemeClr val="tx1"/>
                </a:solidFill>
              </a:rPr>
              <a:t>здрасьте</a:t>
            </a:r>
            <a:r>
              <a:rPr lang="ru-RU" dirty="0" smtClean="0">
                <a:solidFill>
                  <a:schemeClr val="tx1"/>
                </a:solidFill>
              </a:rPr>
              <a:t>!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Меня зовут Рита, в огороде все полито!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692150"/>
            <a:ext cx="8424936" cy="12246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Методика 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Нейробика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(Лоренц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Катц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rgbClr val="00B0F0"/>
                </a:solidFill>
              </a:rPr>
              <a:t>все обыденные вещи нужно делать непривычным для вас способом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323528" y="1844823"/>
            <a:ext cx="8424936" cy="453650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Например:</a:t>
            </a:r>
            <a:endParaRPr lang="ru-RU" u="sng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передвигаться по дому с закрытыми глазами;</a:t>
            </a:r>
          </a:p>
          <a:p>
            <a:pPr lvl="0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писать левой рукой (если вы правша);</a:t>
            </a:r>
          </a:p>
          <a:p>
            <a:pPr lvl="0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вдыхать и смаковать аромат еды, цветов, духов;</a:t>
            </a:r>
          </a:p>
          <a:p>
            <a:pPr lvl="0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изменить привычный маршрут;</a:t>
            </a:r>
          </a:p>
          <a:p>
            <a:pPr lvl="0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определять вещи на ощупь;</a:t>
            </a:r>
          </a:p>
          <a:p>
            <a:pPr lvl="0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отвечать нестандартно на привычные вопросы;</a:t>
            </a:r>
          </a:p>
          <a:p>
            <a:pPr lvl="0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выполнять малознакомую работу и т.п.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476250"/>
            <a:ext cx="8280920" cy="7205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3399"/>
                </a:solidFill>
              </a:rPr>
              <a:t>Упражнение</a:t>
            </a:r>
            <a:r>
              <a:rPr lang="ru-RU" sz="3600" b="1" dirty="0" smtClean="0">
                <a:solidFill>
                  <a:srgbClr val="7030A0"/>
                </a:solidFill>
              </a:rPr>
              <a:t> «Цветные слова»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100" b="0" dirty="0" smtClean="0">
                <a:solidFill>
                  <a:schemeClr val="tx1"/>
                </a:solidFill>
              </a:rPr>
              <a:t>назови цвет слова</a:t>
            </a:r>
            <a:endParaRPr lang="ru-RU" sz="3100" b="0" dirty="0">
              <a:solidFill>
                <a:schemeClr val="tx1"/>
              </a:solidFill>
            </a:endParaRPr>
          </a:p>
        </p:txBody>
      </p:sp>
      <p:pic>
        <p:nvPicPr>
          <p:cNvPr id="18436" name="Picture 4" descr="C:\Users\Алёнушка2\Desktop\креативное мышление\43534dddddd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783512" cy="4823842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Таблица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Шульте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098" t="617" r="18903" b="1900"/>
          <a:stretch>
            <a:fillRect/>
          </a:stretch>
        </p:blipFill>
        <p:spPr bwMode="auto">
          <a:xfrm>
            <a:off x="2267743" y="1124744"/>
            <a:ext cx="470256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07704" y="2852936"/>
            <a:ext cx="4896544" cy="2880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147248" cy="72008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Упражнение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«Нарисуй»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7"/>
            <a:ext cx="8075240" cy="144016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400" dirty="0" smtClean="0"/>
              <a:t>Придумайте и нарисуйте на предложенных бланках с нарисованными кругами предметы, где круг – это часть какого-либо целого предмета</a:t>
            </a:r>
          </a:p>
          <a:p>
            <a:pPr algn="ctr">
              <a:buNone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419872" y="3429000"/>
            <a:ext cx="1800200" cy="158400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1123</TotalTime>
  <Words>742</Words>
  <Application>Microsoft Office PowerPoint</Application>
  <PresentationFormat>Экран (4:3)</PresentationFormat>
  <Paragraphs>91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Аспект</vt:lpstr>
      <vt:lpstr>Литейная</vt:lpstr>
      <vt:lpstr>1_Литейная</vt:lpstr>
      <vt:lpstr>Солнцестояние</vt:lpstr>
      <vt:lpstr>2_Литейная</vt:lpstr>
      <vt:lpstr>Тема Office</vt:lpstr>
      <vt:lpstr>Способы тренировки мозга  (для педагогов ДОУ)</vt:lpstr>
      <vt:lpstr>Эффективная тренировка мозга – это упражнения, направленные на развитие памяти, внимательности, а также отдельно правого и левого полушария мозга</vt:lpstr>
      <vt:lpstr>Основная специализация левого полушария – логическое мышление. Левое полушарие контролирует движение правой половины тела, а правое – за левую часть.  Правое полушарие отвечает за интуицию и творческие способности</vt:lpstr>
      <vt:lpstr>Слайд 4</vt:lpstr>
      <vt:lpstr>Упражнение «Рифмуем имена»</vt:lpstr>
      <vt:lpstr>Методика  Нейробика (Лоренц Катц) все обыденные вещи нужно делать непривычным для вас способом </vt:lpstr>
      <vt:lpstr>Упражнение «Цветные слова» назови цвет слова</vt:lpstr>
      <vt:lpstr>Таблица Шульте </vt:lpstr>
      <vt:lpstr>Упражнение «Нарисуй»</vt:lpstr>
      <vt:lpstr>Картинки-иллюзии</vt:lpstr>
      <vt:lpstr>Упражнение «Зеркальное рисование»</vt:lpstr>
      <vt:lpstr>Упражнение «Синхронное письмо»</vt:lpstr>
      <vt:lpstr>Упражнение «Инструкция» </vt:lpstr>
      <vt:lpstr>Инстукция по использованию расчески</vt:lpstr>
      <vt:lpstr>Упражнение  «Соедини несоединимое»</vt:lpstr>
      <vt:lpstr>Упражнение «Анаграммы»  Можно ли апельсин превратить в спаниеля и наоборот? </vt:lpstr>
      <vt:lpstr>Давайте сделаем так, чтобы:</vt:lpstr>
      <vt:lpstr>Упражнение  «Соедини точки» Попробуйте соединить девять точек четырьмя отрезками.  Отрывать карандаш от бумаги нельзя.  При этом линия может проходить через каждую из точек всего один раз </vt:lpstr>
      <vt:lpstr>Слайд 19</vt:lpstr>
      <vt:lpstr>Упражнение «Знаки пальцами» </vt:lpstr>
      <vt:lpstr>Слайд 21</vt:lpstr>
      <vt:lpstr>Слайд 22</vt:lpstr>
      <vt:lpstr>Слайд 23</vt:lpstr>
      <vt:lpstr>Упражнение «Что нарисовано?» </vt:lpstr>
      <vt:lpstr>Советы для развития креативности:</vt:lpstr>
      <vt:lpstr>Держите под рукой изображения в синих и зелёных тонах</vt:lpstr>
      <vt:lpstr> </vt:lpstr>
      <vt:lpstr>Проговаривая аффирмации, выполняйте следующие действия: </vt:lpstr>
      <vt:lpstr>Спасибо за внимание!  Хорошего Вам дня!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Упражнения для развития мозга и улучшения памяти</dc:title>
  <dc:creator>Алёнушка2</dc:creator>
  <cp:lastModifiedBy>Алёнушка2</cp:lastModifiedBy>
  <cp:revision>135</cp:revision>
  <dcterms:created xsi:type="dcterms:W3CDTF">2019-06-18T05:08:42Z</dcterms:created>
  <dcterms:modified xsi:type="dcterms:W3CDTF">2019-10-10T13:53:30Z</dcterms:modified>
</cp:coreProperties>
</file>