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5" r:id="rId4"/>
    <p:sldId id="264" r:id="rId5"/>
    <p:sldId id="268" r:id="rId6"/>
    <p:sldId id="267" r:id="rId7"/>
    <p:sldId id="269" r:id="rId8"/>
    <p:sldId id="258" r:id="rId9"/>
    <p:sldId id="270" r:id="rId10"/>
    <p:sldId id="271" r:id="rId11"/>
    <p:sldId id="282" r:id="rId12"/>
    <p:sldId id="272" r:id="rId13"/>
    <p:sldId id="273" r:id="rId14"/>
    <p:sldId id="274" r:id="rId15"/>
    <p:sldId id="287" r:id="rId16"/>
    <p:sldId id="290" r:id="rId17"/>
    <p:sldId id="288" r:id="rId18"/>
    <p:sldId id="289" r:id="rId19"/>
    <p:sldId id="277" r:id="rId20"/>
    <p:sldId id="283" r:id="rId21"/>
    <p:sldId id="284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FF"/>
    <a:srgbClr val="FF66CC"/>
    <a:srgbClr val="003300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5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4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4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0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5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6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FE89-9A78-405E-947D-2D4F3B368009}" type="datetimeFigureOut">
              <a:rPr lang="ru-RU" smtClean="0"/>
              <a:pPr/>
              <a:t>27.08.2016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334E-44D6-4592-9E81-1407556B1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1794076"/>
            <a:ext cx="10515600" cy="3194613"/>
          </a:xfrm>
        </p:spPr>
        <p:txBody>
          <a:bodyPr>
            <a:normAutofit/>
          </a:bodyPr>
          <a:lstStyle/>
          <a:p>
            <a:pPr algn="ctr"/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</a:rPr>
              <a:t>Профилактика синдрома эмоционального выгорания личности педагога</a:t>
            </a:r>
            <a:r>
              <a:rPr lang="ru-RU" sz="4800" dirty="0" smtClean="0">
                <a:solidFill>
                  <a:srgbClr val="FF66CC"/>
                </a:solidFill>
              </a:rPr>
              <a:t/>
            </a:r>
            <a:br>
              <a:rPr lang="ru-RU" sz="4800" dirty="0" smtClean="0">
                <a:solidFill>
                  <a:srgbClr val="FF66CC"/>
                </a:solidFill>
              </a:rPr>
            </a:br>
            <a:endParaRPr lang="ru-RU" sz="4800" dirty="0">
              <a:solidFill>
                <a:srgbClr val="FF66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Исупова Наталья Михайловна</a:t>
            </a:r>
          </a:p>
          <a:p>
            <a:pPr algn="r"/>
            <a:r>
              <a:rPr lang="ru-RU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педагог-психолог</a:t>
            </a:r>
          </a:p>
          <a:p>
            <a:pPr algn="r"/>
            <a:r>
              <a:rPr lang="ru-RU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 МБДОУ детский сад «Аленушка»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вгуст 2016 год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94221"/>
              </p:ext>
            </p:extLst>
          </p:nvPr>
        </p:nvGraphicFramePr>
        <p:xfrm>
          <a:off x="625032" y="254643"/>
          <a:ext cx="11019099" cy="637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9668"/>
                <a:gridCol w="9199431"/>
              </a:tblGrid>
              <a:tr h="675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Планы рассмотрения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уравновешенного педагога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Физический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телесным здоровьем, хорошим телосложением, любит физические усилия, умеет сопротивляться усталости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Аффективный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Устойчив в эмоциональном плане, способен устанавливать гармоничные отношения с другими людьми, проявляет внимание к партнеру, чувствителен к состоянию и потребностям другого, обладает эмоциональной гибкостью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Способен устанавливать непринужденные и непосредственные отношения. В общении не прибегает к манипулированию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0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Интеллектуаль-ный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хорошими умственными способностями, мыслит и действует продуктивно, стремится найти надлежащий выход из сложной ситуации, полагаясь на факты, использует собственные возможности, совершенствует навыки, реализует поставленные цели, любит искать нетрадиционные пути решения проблем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Нравственный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Обладает чувством справедливости и объективности, склонен полагаться на собственные суждения. Принимает самостоятельные решения, в том числе относительно социальных норм. Обладает твердой волей, не упрям, признает собственные ошибки, не выставляя их напоказ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0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Личностный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Оптимист, любит жизнь, чаще добродушен, жизнерадостен, самостоятелен, реалистичен, способен принимать ответственность на себя, не проявляет излишней доверчивости или подозрительности, достигает желаемого собственными усилиями, с уважением и симпатией относится к самому себе. Обладает чувством юмора, не принимает себя и свой статус слишком серьезно, может посмеяться над собой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260" y="365125"/>
            <a:ext cx="9016679" cy="82706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Профилактика эмоционального выгорания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984"/>
            <a:ext cx="10515600" cy="52086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Качества, помогающие педагогу избежать профессионального </a:t>
            </a:r>
            <a:r>
              <a:rPr lang="ru-RU" sz="2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выгорания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Во-первых: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хорошее здоровье и сознательная, целенаправленная забота о своем физическом состоянии (постоянные занятия спортом, здоровый образ жизни);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высокая самооценка и уверенность в себе, своих способностях и возможностях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Во-вторых: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опыт успешного преодоления профессионального стресса (нужно решить свою проблему)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способность конструктивно меняться в напряженных условиях (изменить отношение к проблеме);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высокая мобильность;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открытость;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общительность;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самостоятельность;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стремление опираться на собственные силы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ru-RU" sz="2000" u="sng" dirty="0">
                <a:solidFill>
                  <a:srgbClr val="FF66CC"/>
                </a:solidFill>
                <a:latin typeface="Comic Sans MS" panose="030F0702030302020204" pitchFamily="66" charset="0"/>
              </a:rPr>
              <a:t>В-третьих: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способность формировать и поддерживать в себе позитивные, оптимистичные установки и ценности — как в отношении самих себя, так и других людей и жизни вообще.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5102" y="567158"/>
            <a:ext cx="7981710" cy="6893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Основные направления профилактики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7497"/>
            <a:ext cx="9218611" cy="49695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FFC000"/>
                </a:solidFill>
                <a:latin typeface="Comic Sans MS" panose="030F0702030302020204" pitchFamily="66" charset="0"/>
              </a:rPr>
              <a:t>Забота о себе, снижение уровня стресса</a:t>
            </a: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здоровый </a:t>
            </a:r>
            <a:r>
              <a:rPr lang="ru-RU" dirty="0">
                <a:latin typeface="Comic Sans MS" panose="030F0702030302020204" pitchFamily="66" charset="0"/>
              </a:rPr>
              <a:t>образ жизни, общение, положительные эмоции, своевременное переключение от «рабочих переживаний».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00CC00"/>
                </a:solidFill>
                <a:latin typeface="Comic Sans MS" panose="030F0702030302020204" pitchFamily="66" charset="0"/>
              </a:rPr>
              <a:t>Позитивное мышление</a:t>
            </a:r>
            <a:r>
              <a:rPr lang="ru-RU" b="1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умение </a:t>
            </a:r>
            <a:r>
              <a:rPr lang="ru-RU" dirty="0">
                <a:latin typeface="Comic Sans MS" panose="030F0702030302020204" pitchFamily="66" charset="0"/>
              </a:rPr>
              <a:t>радоваться жизни, управлять негативными эмоциями, находить позитив в любых жизненных событиях.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b="1" dirty="0">
                <a:solidFill>
                  <a:srgbClr val="FF66CC"/>
                </a:solidFill>
                <a:latin typeface="Comic Sans MS" panose="030F0702030302020204" pitchFamily="66" charset="0"/>
              </a:rPr>
              <a:t>Повышение уровня профессионального мастерства.</a:t>
            </a:r>
            <a:r>
              <a:rPr lang="ru-RU" dirty="0">
                <a:solidFill>
                  <a:srgbClr val="FF66CC"/>
                </a:solidFill>
                <a:latin typeface="Comic Sans MS" panose="030F0702030302020204" pitchFamily="66" charset="0"/>
              </a:rPr>
              <a:t>  </a:t>
            </a:r>
            <a:endParaRPr lang="ru-RU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3" name="Picture 5" descr="AG0013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8579">
            <a:off x="389057" y="301228"/>
            <a:ext cx="1296988" cy="11160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83" y="3982279"/>
            <a:ext cx="2501604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70625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4467" y="1616764"/>
            <a:ext cx="9236596" cy="4664765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Саморегуляция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Comic Sans MS" panose="030F0702030302020204" pitchFamily="66" charset="0"/>
              </a:rPr>
              <a:t>  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Эффекты </a:t>
            </a:r>
            <a:r>
              <a:rPr lang="ru-RU" sz="2400" b="1" dirty="0" err="1">
                <a:solidFill>
                  <a:srgbClr val="FF00FF"/>
                </a:solidFill>
                <a:latin typeface="Comic Sans MS" panose="030F0702030302020204" pitchFamily="66" charset="0"/>
              </a:rPr>
              <a:t>саморегуляции</a:t>
            </a:r>
            <a:r>
              <a:rPr lang="ru-RU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успокоения (устранение эмоциональной напряженности),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восстановления (ослабление проявлений утомления),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эффект активизации (повышение психофизиологической реактивности</a:t>
            </a:r>
            <a:r>
              <a:rPr lang="ru-RU" sz="24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2"/>
          <a:stretch/>
        </p:blipFill>
        <p:spPr>
          <a:xfrm>
            <a:off x="-613459" y="0"/>
            <a:ext cx="12898223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565" y="886690"/>
            <a:ext cx="4904508" cy="6927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Приемы</a:t>
            </a:r>
            <a:br>
              <a:rPr lang="ru-RU" sz="31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31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саморегуляции</a:t>
            </a:r>
            <a:r>
              <a:rPr lang="ru-RU" sz="31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 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1818"/>
            <a:ext cx="6206836" cy="4876800"/>
          </a:xfrm>
          <a:gradFill>
            <a:gsLst>
              <a:gs pos="0">
                <a:schemeClr val="accent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смех, улыбка, юмор;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размышления о </a:t>
            </a:r>
            <a:r>
              <a:rPr lang="ru-RU" sz="2000" dirty="0" smtClean="0">
                <a:latin typeface="Comic Sans MS" panose="030F0702030302020204" pitchFamily="66" charset="0"/>
              </a:rPr>
              <a:t>хорошем, приятном</a:t>
            </a:r>
            <a:r>
              <a:rPr lang="ru-RU" sz="2000" dirty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 различные движения типа потягивания, расслабления  </a:t>
            </a:r>
            <a:r>
              <a:rPr lang="ru-RU" sz="2000" dirty="0" smtClean="0">
                <a:latin typeface="Comic Sans MS" panose="030F0702030302020204" pitchFamily="66" charset="0"/>
              </a:rPr>
              <a:t>мышц</a:t>
            </a:r>
            <a:r>
              <a:rPr lang="ru-RU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мысленное обращение </a:t>
            </a:r>
            <a:r>
              <a:rPr lang="ru-RU" sz="2000" b="1" dirty="0">
                <a:latin typeface="Comic Sans MS" panose="030F0702030302020204" pitchFamily="66" charset="0"/>
              </a:rPr>
              <a:t>к высшим </a:t>
            </a:r>
            <a:r>
              <a:rPr lang="ru-RU" sz="2000" dirty="0">
                <a:latin typeface="Comic Sans MS" panose="030F0702030302020204" pitchFamily="66" charset="0"/>
              </a:rPr>
              <a:t>силам (Богу, Вселенной, великой идее);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«купание» (реальное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err="1">
                <a:latin typeface="Comic Sans MS" panose="030F0702030302020204" pitchFamily="66" charset="0"/>
              </a:rPr>
              <a:t>или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мысленное) в солнечных лучах;        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вдыхание свежего воздуха</a:t>
            </a:r>
            <a:r>
              <a:rPr lang="ru-RU" sz="2000" dirty="0" smtClean="0">
                <a:latin typeface="Comic Sans MS" panose="030F0702030302020204" pitchFamily="66" charset="0"/>
              </a:rPr>
              <a:t>;</a:t>
            </a:r>
            <a:endParaRPr lang="ru-RU" sz="20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рассматривание цветов в помещении, пейзажа за окном, фотографий, других приятных или дорогих вещей;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omic Sans MS" panose="030F0702030302020204" pitchFamily="66" charset="0"/>
              </a:rPr>
              <a:t>чтение </a:t>
            </a:r>
            <a:r>
              <a:rPr lang="ru-RU" sz="2000" dirty="0">
                <a:latin typeface="Comic Sans MS" panose="030F0702030302020204" pitchFamily="66" charset="0"/>
              </a:rPr>
              <a:t>стихов;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Comic Sans MS" panose="030F0702030302020204" pitchFamily="66" charset="0"/>
              </a:rPr>
              <a:t>высказывание похвалы, комплиментов кому-либо просто </a:t>
            </a:r>
            <a:r>
              <a:rPr lang="ru-RU" sz="2000" dirty="0" smtClean="0">
                <a:latin typeface="Comic Sans MS" panose="030F0702030302020204" pitchFamily="66" charset="0"/>
              </a:rPr>
              <a:t>так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47" y="86945"/>
            <a:ext cx="2812648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06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58137" y="2690336"/>
            <a:ext cx="6863787" cy="304698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мир люблю! Люблю природу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 её Божественной красой: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Люблю я лес, люблю я воду,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купол неба голубой.</a:t>
            </a:r>
            <a:b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792" r="44769" b="4023"/>
          <a:stretch/>
        </p:blipFill>
        <p:spPr>
          <a:xfrm>
            <a:off x="208344" y="335666"/>
            <a:ext cx="3206188" cy="2928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77113" y="2690336"/>
            <a:ext cx="6724891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аромат благоуханный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Цветов люблю в себя вбирать,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Люблю, как соловей желанный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Начнет в сирени распевать.</a:t>
            </a:r>
            <a:b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5126038" y="554038"/>
            <a:ext cx="7065962" cy="47101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Люблю </a:t>
            </a:r>
            <a:r>
              <a:rPr lang="ru-RU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простор </a:t>
            </a:r>
            <a:r>
              <a:rPr lang="ru-RU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морей широких,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Люблю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журчанье ручейка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И зеркало тех вод глубоких</a:t>
            </a:r>
            <a:r>
              <a:rPr lang="ru-RU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отражают облака.</a:t>
            </a:r>
            <a:b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3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6562" y="2828836"/>
            <a:ext cx="6748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 перед каждою былинкой</a:t>
            </a:r>
            <a: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Могу часами простоять,</a:t>
            </a:r>
            <a:b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думать, думать бесконечно,</a:t>
            </a:r>
            <a:br>
              <a:rPr lang="ru-RU" sz="32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Чтоб тайну жизни разгадать.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1641"/>
            <a:ext cx="8001000" cy="380807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2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«Если говорить о состоявшихся профессионалах, то они не раз переживали кризис выгорания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FF3300"/>
                </a:solidFill>
                <a:latin typeface="Comic Sans MS" panose="030F0702030302020204" pitchFamily="66" charset="0"/>
              </a:rPr>
              <a:t>Зрелый специалист обязан иметь в </a:t>
            </a:r>
            <a:r>
              <a:rPr lang="ru-RU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своей профессиональной </a:t>
            </a:r>
            <a:r>
              <a:rPr lang="ru-RU" b="1" dirty="0">
                <a:solidFill>
                  <a:srgbClr val="FF3300"/>
                </a:solidFill>
                <a:latin typeface="Comic Sans MS" panose="030F0702030302020204" pitchFamily="66" charset="0"/>
              </a:rPr>
              <a:t>биографии такие периоды. Они и есть вестники того, что человек созрел для роста, для развития, что в его жизнь и работу просятся изменения».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В.В. Макаров,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Избранные лекции по психотерапии, 1999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2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0"/>
            <a:ext cx="1204152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48182"/>
            <a:ext cx="10515600" cy="496406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Термин «</a:t>
            </a:r>
            <a:r>
              <a:rPr lang="en-US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burnout</a:t>
            </a:r>
            <a:r>
              <a:rPr lang="ru-RU" kern="0" dirty="0">
                <a:solidFill>
                  <a:srgbClr val="FF66CC"/>
                </a:solidFill>
                <a:latin typeface="Comic Sans MS" panose="030F0702030302020204" pitchFamily="66" charset="0"/>
              </a:rPr>
              <a:t>»</a:t>
            </a: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выгорание, </a:t>
            </a:r>
            <a:r>
              <a:rPr lang="ru-RU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сгорание)</a:t>
            </a: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20861" y="1284790"/>
            <a:ext cx="5764192" cy="5486400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3000" kern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введён 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американским психиатром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3000" kern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Х.Дж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3000" kern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Фрейденбергом</a:t>
            </a:r>
            <a:r>
              <a:rPr lang="ru-RU" sz="30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в 1974 году для характеристики психологического состояния здоровых людей, находящихся в интенсивном и тесном общении с клиентами либо пациентами в эмоционально нагруженной атмосфере при оказании профессиональной помощи.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Позже выгорание стали рассматривать как длительную  стрессовую реакцию, возникающую вследствие продолжительных профессиональных стрессов межличностных отношений.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НОГО картинок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Памятка педагогу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468" y="1069146"/>
            <a:ext cx="10649242" cy="51078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скрывайте свои чувства. Проявляйте ваши эмоции и давайте вашим друзьям обсуждать их вместе с вами.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НЕ избегайте говорить о том, что случилось. Используйте каждую возможность пересмотреть свой опыт наедине с собой или вместе с другими.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позволяйте вашему чувству стеснения останавливать вас, когда другие предоставляют вам шанс говорить или предлагают помощь.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НЕ ожидайте, что тяжелые состояния, характерные для выгорания, уйдут сами по себе.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Если не предпринимать мер, они будут посещать вас в течение длительного времени.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Выделяйте достаточное время для сна, отдыха, размышлений.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Проявляйте ваши желания прямо, ясно и честно, говорите о них семье, друзьям и на работе.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Постарайтесь</a:t>
            </a:r>
            <a:r>
              <a:rPr lang="ru-RU" sz="2000" b="1" dirty="0" smtClean="0">
                <a:solidFill>
                  <a:srgbClr val="FF3300"/>
                </a:solidFill>
                <a:latin typeface="Comic Sans MS" pitchFamily="66" charset="0"/>
              </a:rPr>
              <a:t> сохранять нормальный распорядок вашей жизни, насколько это возможно.</a:t>
            </a:r>
          </a:p>
          <a:p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НОГО картинок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Памятка педагогу</a:t>
            </a:r>
            <a:endParaRPr lang="ru-RU" sz="3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069146"/>
            <a:ext cx="9748910" cy="5107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Старайтесь смотреть на вещи оптимистично.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Стремитесь побороть страх.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Найдите время, чтобы побыть наедине с собой.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Не позволяйте окружающим требовать от Вас слишком многого.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старайтесь делать вид, что Вам нравится то, что Вам на самом деле неприятно.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Не оказывайте слишком большое давление на своих детей.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Старайтесь реже говорить: «Я этого не могу сделать».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Используйте возможность выступить с речью.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Следите за питанием и фигурой.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Позволяйте себе «маленькие женские радости».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Не забывайте, что Вы красивы!!!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331" y="4224758"/>
            <a:ext cx="10046825" cy="233808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Берегите себя, </a:t>
            </a:r>
            <a:r>
              <a:rPr lang="ru-RU" sz="8000" b="1" dirty="0">
                <a:solidFill>
                  <a:srgbClr val="00CC00"/>
                </a:solidFill>
                <a:latin typeface="Comic Sans MS" panose="030F0702030302020204" pitchFamily="66" charset="0"/>
              </a:rPr>
              <a:t/>
            </a:r>
            <a:br>
              <a:rPr lang="ru-RU" sz="8000" b="1" dirty="0">
                <a:solidFill>
                  <a:srgbClr val="00CC00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дорогие коллеги!</a:t>
            </a:r>
          </a:p>
        </p:txBody>
      </p:sp>
    </p:spTree>
    <p:extLst>
      <p:ext uri="{BB962C8B-B14F-4D97-AF65-F5344CB8AC3E}">
        <p14:creationId xmlns:p14="http://schemas.microsoft.com/office/powerpoint/2010/main" val="228702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367" y="3676599"/>
            <a:ext cx="6400800" cy="3911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sz="2800" b="1" kern="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90" y="3796496"/>
            <a:ext cx="3819645" cy="2808732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62046" y="428264"/>
            <a:ext cx="5706319" cy="57487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В 1981 г. А.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Морроу</a:t>
            </a:r>
            <a:r>
              <a:rPr lang="ru-RU" sz="3200" b="1" dirty="0" smtClean="0">
                <a:latin typeface="Comic Sans MS" panose="030F0702030302020204" pitchFamily="66" charset="0"/>
              </a:rPr>
              <a:t> предложил яркий эмоциональный образ, отражающий, по его мнению, внутреннее состояние работника, испытывающего </a:t>
            </a:r>
            <a:r>
              <a:rPr lang="ru-RU" sz="3200" b="1" dirty="0" err="1" smtClean="0">
                <a:latin typeface="Comic Sans MS" panose="030F0702030302020204" pitchFamily="66" charset="0"/>
              </a:rPr>
              <a:t>дистресс</a:t>
            </a:r>
            <a:r>
              <a:rPr lang="ru-RU" sz="3200" b="1" dirty="0" smtClean="0">
                <a:latin typeface="Comic Sans MS" panose="030F0702030302020204" pitchFamily="66" charset="0"/>
              </a:rPr>
              <a:t> профессионального выгорания:</a:t>
            </a:r>
          </a:p>
          <a:p>
            <a:pPr marL="0" indent="0"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«Запах горящей психологической проводки».</a:t>
            </a:r>
            <a:endParaRPr lang="ru-RU" sz="32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half" idx="4294967295"/>
          </p:nvPr>
        </p:nvSpPr>
        <p:spPr>
          <a:xfrm>
            <a:off x="6690168" y="428263"/>
            <a:ext cx="5289630" cy="60892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Профессиональное выгорание возникает в результате внутреннего накапливания отрицательных эмоций без соответствующей «разрядки», или «освобождения» от них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544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12515" y="532434"/>
            <a:ext cx="11354765" cy="9491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Психологическое выгорание-</a:t>
            </a:r>
            <a: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это состояние физического, эмоционального, умственного истощения.</a:t>
            </a:r>
            <a:br>
              <a:rPr lang="ru-RU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39838" y="1608881"/>
            <a:ext cx="10913962" cy="4568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Негативные «лидеры» среди «благоприятных» и «вредных» профессий: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представители МЧС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 практикующие хирурги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 пилоты сверхзвуковых самолетов</a:t>
            </a:r>
          </a:p>
          <a:p>
            <a:pPr algn="just"/>
            <a:r>
              <a:rPr lang="ru-RU" b="1" dirty="0" smtClean="0">
                <a:solidFill>
                  <a:schemeClr val="bg2"/>
                </a:solidFill>
              </a:rPr>
              <a:t>За ними – медики, </a:t>
            </a:r>
            <a:r>
              <a:rPr lang="ru-RU" b="1" u="sng" dirty="0" smtClean="0">
                <a:solidFill>
                  <a:schemeClr val="bg2"/>
                </a:solidFill>
              </a:rPr>
              <a:t>психологи</a:t>
            </a:r>
          </a:p>
          <a:p>
            <a:pPr algn="just"/>
            <a:r>
              <a:rPr lang="ru-RU" b="1" u="sng" dirty="0" smtClean="0">
                <a:solidFill>
                  <a:schemeClr val="bg2"/>
                </a:solidFill>
              </a:rPr>
              <a:t>воспитатели ДОО и учителя начальной школы</a:t>
            </a:r>
          </a:p>
          <a:p>
            <a:pPr algn="just"/>
            <a:r>
              <a:rPr lang="ru-RU" b="1" u="sng" dirty="0" smtClean="0">
                <a:solidFill>
                  <a:schemeClr val="bg2"/>
                </a:solidFill>
              </a:rPr>
              <a:t>педагоги среднего и старшего звена    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0"/>
            <a:ext cx="1204152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50472" y="173620"/>
            <a:ext cx="11887200" cy="15170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Факторы, вызывающие профессиональное выгорание: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Предельно высокая </a:t>
            </a:r>
            <a:r>
              <a:rPr lang="ru-RU" sz="3600" b="1" dirty="0" smtClean="0">
                <a:solidFill>
                  <a:srgbClr val="FF66CC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ответственность.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Высокая 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эмоциональная включенность в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деятельность-эмоциональная перегрузка.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89039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t="7375" b="4522"/>
          <a:stretch/>
        </p:blipFill>
        <p:spPr>
          <a:xfrm>
            <a:off x="683872" y="1690688"/>
            <a:ext cx="2969009" cy="21991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75" y="1867126"/>
            <a:ext cx="765755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2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65" y="238539"/>
            <a:ext cx="6482661" cy="23310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Большое количество социальных контактов за рабочий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день.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творческого отношения к своей профессиональной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13714" r="12169"/>
          <a:stretch/>
        </p:blipFill>
        <p:spPr>
          <a:xfrm rot="21217160">
            <a:off x="543862" y="2295848"/>
            <a:ext cx="4518992" cy="3168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/>
          <a:stretch/>
        </p:blipFill>
        <p:spPr>
          <a:xfrm rot="5400000">
            <a:off x="4183449" y="3124028"/>
            <a:ext cx="391386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22324" r="14613" b="26681"/>
          <a:stretch/>
        </p:blipFill>
        <p:spPr>
          <a:xfrm>
            <a:off x="7030278" y="774569"/>
            <a:ext cx="4439479" cy="2221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18964" b="29212"/>
          <a:stretch/>
        </p:blipFill>
        <p:spPr>
          <a:xfrm>
            <a:off x="7799956" y="3106036"/>
            <a:ext cx="4121968" cy="2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8734" y="185195"/>
            <a:ext cx="10891777" cy="159167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Недооценка среди руководства и коллег профессиональной </a:t>
            </a:r>
            <a:r>
              <a:rPr lang="ru-RU" sz="2800" dirty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значимости</a:t>
            </a:r>
            <a:r>
              <a:rPr lang="ru-RU" sz="2800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Неблагоприятные социальные условия и психологическая обстановка на рабочем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месте.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330">
            <a:off x="6375400" y="2301534"/>
            <a:ext cx="497205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7" b="15257"/>
          <a:stretch/>
        </p:blipFill>
        <p:spPr>
          <a:xfrm>
            <a:off x="831850" y="2566494"/>
            <a:ext cx="5047820" cy="323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41" y="289367"/>
            <a:ext cx="11366339" cy="15973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быть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время в «форме».</a:t>
            </a:r>
            <a:b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Необходимость владения современными методиками и технологиями обучения.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9879" r="14236"/>
          <a:stretch/>
        </p:blipFill>
        <p:spPr>
          <a:xfrm rot="5400000">
            <a:off x="-84162" y="1929280"/>
            <a:ext cx="5290384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4643"/>
            <a:ext cx="10515600" cy="1018572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  <a:t/>
            </a:r>
            <a:br>
              <a:rPr lang="ru-RU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Итак, симптомы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выгорания</a:t>
            </a: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личности: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9286" y="1435261"/>
            <a:ext cx="10093124" cy="48845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Психофизические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постоянная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усталость, сонливое состояние в течение дня, бессонница; частые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беспричинные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головные боли, расстройства желудка;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отсутствие любопытства на фактор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новизны, страха </a:t>
            </a:r>
            <a:r>
              <a:rPr lang="ru-RU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опасную </a:t>
            </a:r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ситуацию; резкая потеря или увеличение веса.</a:t>
            </a:r>
            <a:endParaRPr lang="ru-RU" sz="3000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latin typeface="Comic Sans MS" panose="030F0702030302020204" pitchFamily="66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Социально-психологические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скука, пассивность, преобладание негативных эмоций, раздражительность, чувство </a:t>
            </a:r>
            <a:r>
              <a:rPr lang="ru-RU" sz="3000" b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гиперответственности</a:t>
            </a:r>
            <a:r>
              <a:rPr lang="ru-RU" sz="3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и постоянное чувство страха, что «не получится», «не справлюсь».</a:t>
            </a:r>
            <a:endParaRPr lang="ru-RU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latin typeface="Comic Sans MS" panose="030F0702030302020204" pitchFamily="66" charset="0"/>
              </a:rPr>
              <a:t>   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Поведенческие: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чувство бесполезности, снижение энтузиазма, неверие в улучшение, «работа все тяжелее, а выполнять ее все труднее».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1026</Words>
  <Application>Microsoft Office PowerPoint</Application>
  <PresentationFormat>Широкоэкранный</PresentationFormat>
  <Paragraphs>126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Профилактика синдрома эмоционального выгорания личности педагога </vt:lpstr>
      <vt:lpstr>Термин «burnout» (выгорание, сгорание)  </vt:lpstr>
      <vt:lpstr>Презентация PowerPoint</vt:lpstr>
      <vt:lpstr>Психологическое выгорание-это состояние физического, эмоционального, умственного истощения. </vt:lpstr>
      <vt:lpstr> </vt:lpstr>
      <vt:lpstr>Большое количество социальных контактов за рабочий день. Необходимость творческого отношения к своей профессиональной деятельности. </vt:lpstr>
      <vt:lpstr>Недооценка среди руководства и коллег профессиональной значимости.  Неблагоприятные социальные условия и психологическая обстановка на рабочем месте.</vt:lpstr>
      <vt:lpstr>Необходимость быть все время в «форме». Необходимость владения современными методиками и технологиями обучения. </vt:lpstr>
      <vt:lpstr> Итак, симптомы выгорания личности:</vt:lpstr>
      <vt:lpstr>Презентация PowerPoint</vt:lpstr>
      <vt:lpstr>Профилактика эмоционального выгорания</vt:lpstr>
      <vt:lpstr>Основные направления профилактики</vt:lpstr>
      <vt:lpstr>Презентация PowerPoint</vt:lpstr>
      <vt:lpstr>Приемы саморегуляции: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педагогу</vt:lpstr>
      <vt:lpstr>Памятка педагогу</vt:lpstr>
      <vt:lpstr>Берегите себя,  дорогие коллеги!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57</cp:revision>
  <dcterms:created xsi:type="dcterms:W3CDTF">2016-08-24T09:25:13Z</dcterms:created>
  <dcterms:modified xsi:type="dcterms:W3CDTF">2016-08-27T15:29:13Z</dcterms:modified>
</cp:coreProperties>
</file>